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56700" cy="6870700"/>
  <p:notesSz cx="9156700" cy="6870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752" y="2129917"/>
            <a:ext cx="7783195" cy="14428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3505" y="3847592"/>
            <a:ext cx="6409690" cy="171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835" y="1580261"/>
            <a:ext cx="3983164" cy="4534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5700" y="1580261"/>
            <a:ext cx="3983164" cy="4534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25" y="9524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525" y="2028825"/>
            <a:ext cx="9144000" cy="4105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525" y="6134102"/>
            <a:ext cx="9143999" cy="731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287" y="6138862"/>
            <a:ext cx="9139555" cy="0"/>
          </a:xfrm>
          <a:custGeom>
            <a:avLst/>
            <a:gdLst/>
            <a:ahLst/>
            <a:cxnLst/>
            <a:rect l="l" t="t" r="r" b="b"/>
            <a:pathLst>
              <a:path w="9139555">
                <a:moveTo>
                  <a:pt x="0" y="0"/>
                </a:moveTo>
                <a:lnTo>
                  <a:pt x="9139237" y="0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25" y="9524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525" y="2028825"/>
            <a:ext cx="9144000" cy="41052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525" y="6134102"/>
            <a:ext cx="9143999" cy="7315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287" y="6138862"/>
            <a:ext cx="9139555" cy="0"/>
          </a:xfrm>
          <a:custGeom>
            <a:avLst/>
            <a:gdLst/>
            <a:ahLst/>
            <a:cxnLst/>
            <a:rect l="l" t="t" r="r" b="b"/>
            <a:pathLst>
              <a:path w="9139555">
                <a:moveTo>
                  <a:pt x="0" y="0"/>
                </a:moveTo>
                <a:lnTo>
                  <a:pt x="9139237" y="0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6700" y="777303"/>
            <a:ext cx="5178425" cy="51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6700" y="2394521"/>
            <a:ext cx="4830445" cy="1990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3278" y="6389751"/>
            <a:ext cx="2930144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835" y="6389751"/>
            <a:ext cx="2106041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92824" y="6389751"/>
            <a:ext cx="2106041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.png"/><Relationship Id="rId21" Type="http://schemas.openxmlformats.org/officeDocument/2006/relationships/image" Target="../media/image27.png"/><Relationship Id="rId42" Type="http://schemas.openxmlformats.org/officeDocument/2006/relationships/image" Target="../media/image48.png"/><Relationship Id="rId47" Type="http://schemas.openxmlformats.org/officeDocument/2006/relationships/image" Target="../media/image53.png"/><Relationship Id="rId63" Type="http://schemas.openxmlformats.org/officeDocument/2006/relationships/image" Target="../media/image69.png"/><Relationship Id="rId68" Type="http://schemas.openxmlformats.org/officeDocument/2006/relationships/image" Target="../media/image74.png"/><Relationship Id="rId84" Type="http://schemas.openxmlformats.org/officeDocument/2006/relationships/image" Target="../media/image90.png"/><Relationship Id="rId89" Type="http://schemas.openxmlformats.org/officeDocument/2006/relationships/image" Target="../media/image95.png"/><Relationship Id="rId112" Type="http://schemas.openxmlformats.org/officeDocument/2006/relationships/image" Target="../media/image118.png"/><Relationship Id="rId16" Type="http://schemas.openxmlformats.org/officeDocument/2006/relationships/image" Target="../media/image22.png"/><Relationship Id="rId107" Type="http://schemas.openxmlformats.org/officeDocument/2006/relationships/image" Target="../media/image113.png"/><Relationship Id="rId11" Type="http://schemas.openxmlformats.org/officeDocument/2006/relationships/image" Target="../media/image17.png"/><Relationship Id="rId32" Type="http://schemas.openxmlformats.org/officeDocument/2006/relationships/image" Target="../media/image38.png"/><Relationship Id="rId37" Type="http://schemas.openxmlformats.org/officeDocument/2006/relationships/image" Target="../media/image43.png"/><Relationship Id="rId53" Type="http://schemas.openxmlformats.org/officeDocument/2006/relationships/image" Target="../media/image59.png"/><Relationship Id="rId58" Type="http://schemas.openxmlformats.org/officeDocument/2006/relationships/image" Target="../media/image64.png"/><Relationship Id="rId74" Type="http://schemas.openxmlformats.org/officeDocument/2006/relationships/image" Target="../media/image80.png"/><Relationship Id="rId79" Type="http://schemas.openxmlformats.org/officeDocument/2006/relationships/image" Target="../media/image85.png"/><Relationship Id="rId102" Type="http://schemas.openxmlformats.org/officeDocument/2006/relationships/image" Target="../media/image108.png"/><Relationship Id="rId5" Type="http://schemas.openxmlformats.org/officeDocument/2006/relationships/image" Target="../media/image11.png"/><Relationship Id="rId90" Type="http://schemas.openxmlformats.org/officeDocument/2006/relationships/image" Target="../media/image96.png"/><Relationship Id="rId95" Type="http://schemas.openxmlformats.org/officeDocument/2006/relationships/image" Target="../media/image101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43" Type="http://schemas.openxmlformats.org/officeDocument/2006/relationships/image" Target="../media/image49.png"/><Relationship Id="rId48" Type="http://schemas.openxmlformats.org/officeDocument/2006/relationships/image" Target="../media/image54.png"/><Relationship Id="rId64" Type="http://schemas.openxmlformats.org/officeDocument/2006/relationships/image" Target="../media/image70.png"/><Relationship Id="rId69" Type="http://schemas.openxmlformats.org/officeDocument/2006/relationships/image" Target="../media/image75.png"/><Relationship Id="rId113" Type="http://schemas.openxmlformats.org/officeDocument/2006/relationships/image" Target="../media/image119.png"/><Relationship Id="rId80" Type="http://schemas.openxmlformats.org/officeDocument/2006/relationships/image" Target="../media/image86.png"/><Relationship Id="rId85" Type="http://schemas.openxmlformats.org/officeDocument/2006/relationships/image" Target="../media/image91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33" Type="http://schemas.openxmlformats.org/officeDocument/2006/relationships/image" Target="../media/image39.png"/><Relationship Id="rId38" Type="http://schemas.openxmlformats.org/officeDocument/2006/relationships/image" Target="../media/image44.png"/><Relationship Id="rId59" Type="http://schemas.openxmlformats.org/officeDocument/2006/relationships/image" Target="../media/image65.png"/><Relationship Id="rId103" Type="http://schemas.openxmlformats.org/officeDocument/2006/relationships/image" Target="../media/image109.png"/><Relationship Id="rId108" Type="http://schemas.openxmlformats.org/officeDocument/2006/relationships/image" Target="../media/image114.png"/><Relationship Id="rId54" Type="http://schemas.openxmlformats.org/officeDocument/2006/relationships/image" Target="../media/image60.png"/><Relationship Id="rId70" Type="http://schemas.openxmlformats.org/officeDocument/2006/relationships/image" Target="../media/image76.png"/><Relationship Id="rId75" Type="http://schemas.openxmlformats.org/officeDocument/2006/relationships/image" Target="../media/image81.png"/><Relationship Id="rId91" Type="http://schemas.openxmlformats.org/officeDocument/2006/relationships/image" Target="../media/image97.png"/><Relationship Id="rId96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2.png"/><Relationship Id="rId49" Type="http://schemas.openxmlformats.org/officeDocument/2006/relationships/image" Target="../media/image55.png"/><Relationship Id="rId57" Type="http://schemas.openxmlformats.org/officeDocument/2006/relationships/image" Target="../media/image63.png"/><Relationship Id="rId106" Type="http://schemas.openxmlformats.org/officeDocument/2006/relationships/image" Target="../media/image112.png"/><Relationship Id="rId114" Type="http://schemas.openxmlformats.org/officeDocument/2006/relationships/image" Target="../media/image120.png"/><Relationship Id="rId10" Type="http://schemas.openxmlformats.org/officeDocument/2006/relationships/image" Target="../media/image16.png"/><Relationship Id="rId31" Type="http://schemas.openxmlformats.org/officeDocument/2006/relationships/image" Target="../media/image37.png"/><Relationship Id="rId44" Type="http://schemas.openxmlformats.org/officeDocument/2006/relationships/image" Target="../media/image50.png"/><Relationship Id="rId52" Type="http://schemas.openxmlformats.org/officeDocument/2006/relationships/image" Target="../media/image58.png"/><Relationship Id="rId60" Type="http://schemas.openxmlformats.org/officeDocument/2006/relationships/image" Target="../media/image66.png"/><Relationship Id="rId65" Type="http://schemas.openxmlformats.org/officeDocument/2006/relationships/image" Target="../media/image71.png"/><Relationship Id="rId73" Type="http://schemas.openxmlformats.org/officeDocument/2006/relationships/image" Target="../media/image79.png"/><Relationship Id="rId78" Type="http://schemas.openxmlformats.org/officeDocument/2006/relationships/image" Target="../media/image84.png"/><Relationship Id="rId81" Type="http://schemas.openxmlformats.org/officeDocument/2006/relationships/image" Target="../media/image87.png"/><Relationship Id="rId86" Type="http://schemas.openxmlformats.org/officeDocument/2006/relationships/image" Target="../media/image92.png"/><Relationship Id="rId94" Type="http://schemas.openxmlformats.org/officeDocument/2006/relationships/image" Target="../media/image100.png"/><Relationship Id="rId99" Type="http://schemas.openxmlformats.org/officeDocument/2006/relationships/image" Target="../media/image105.png"/><Relationship Id="rId101" Type="http://schemas.openxmlformats.org/officeDocument/2006/relationships/image" Target="../media/image10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9" Type="http://schemas.openxmlformats.org/officeDocument/2006/relationships/image" Target="../media/image45.png"/><Relationship Id="rId109" Type="http://schemas.openxmlformats.org/officeDocument/2006/relationships/image" Target="../media/image115.png"/><Relationship Id="rId34" Type="http://schemas.openxmlformats.org/officeDocument/2006/relationships/image" Target="../media/image40.png"/><Relationship Id="rId50" Type="http://schemas.openxmlformats.org/officeDocument/2006/relationships/image" Target="../media/image56.png"/><Relationship Id="rId55" Type="http://schemas.openxmlformats.org/officeDocument/2006/relationships/image" Target="../media/image61.png"/><Relationship Id="rId76" Type="http://schemas.openxmlformats.org/officeDocument/2006/relationships/image" Target="../media/image82.png"/><Relationship Id="rId97" Type="http://schemas.openxmlformats.org/officeDocument/2006/relationships/image" Target="../media/image103.png"/><Relationship Id="rId104" Type="http://schemas.openxmlformats.org/officeDocument/2006/relationships/image" Target="../media/image110.png"/><Relationship Id="rId7" Type="http://schemas.openxmlformats.org/officeDocument/2006/relationships/image" Target="../media/image13.png"/><Relationship Id="rId71" Type="http://schemas.openxmlformats.org/officeDocument/2006/relationships/image" Target="../media/image77.png"/><Relationship Id="rId92" Type="http://schemas.openxmlformats.org/officeDocument/2006/relationships/image" Target="../media/image98.png"/><Relationship Id="rId2" Type="http://schemas.openxmlformats.org/officeDocument/2006/relationships/image" Target="../media/image8.png"/><Relationship Id="rId29" Type="http://schemas.openxmlformats.org/officeDocument/2006/relationships/image" Target="../media/image35.png"/><Relationship Id="rId24" Type="http://schemas.openxmlformats.org/officeDocument/2006/relationships/image" Target="../media/image30.png"/><Relationship Id="rId40" Type="http://schemas.openxmlformats.org/officeDocument/2006/relationships/image" Target="../media/image46.png"/><Relationship Id="rId45" Type="http://schemas.openxmlformats.org/officeDocument/2006/relationships/image" Target="../media/image51.png"/><Relationship Id="rId66" Type="http://schemas.openxmlformats.org/officeDocument/2006/relationships/image" Target="../media/image72.png"/><Relationship Id="rId87" Type="http://schemas.openxmlformats.org/officeDocument/2006/relationships/image" Target="../media/image93.png"/><Relationship Id="rId110" Type="http://schemas.openxmlformats.org/officeDocument/2006/relationships/image" Target="../media/image116.png"/><Relationship Id="rId61" Type="http://schemas.openxmlformats.org/officeDocument/2006/relationships/image" Target="../media/image67.png"/><Relationship Id="rId82" Type="http://schemas.openxmlformats.org/officeDocument/2006/relationships/image" Target="../media/image88.png"/><Relationship Id="rId19" Type="http://schemas.openxmlformats.org/officeDocument/2006/relationships/image" Target="../media/image25.png"/><Relationship Id="rId14" Type="http://schemas.openxmlformats.org/officeDocument/2006/relationships/image" Target="../media/image20.png"/><Relationship Id="rId30" Type="http://schemas.openxmlformats.org/officeDocument/2006/relationships/image" Target="../media/image36.png"/><Relationship Id="rId35" Type="http://schemas.openxmlformats.org/officeDocument/2006/relationships/image" Target="../media/image41.png"/><Relationship Id="rId56" Type="http://schemas.openxmlformats.org/officeDocument/2006/relationships/image" Target="../media/image62.png"/><Relationship Id="rId77" Type="http://schemas.openxmlformats.org/officeDocument/2006/relationships/image" Target="../media/image83.png"/><Relationship Id="rId100" Type="http://schemas.openxmlformats.org/officeDocument/2006/relationships/image" Target="../media/image106.png"/><Relationship Id="rId105" Type="http://schemas.openxmlformats.org/officeDocument/2006/relationships/image" Target="../media/image111.png"/><Relationship Id="rId8" Type="http://schemas.openxmlformats.org/officeDocument/2006/relationships/image" Target="../media/image14.png"/><Relationship Id="rId51" Type="http://schemas.openxmlformats.org/officeDocument/2006/relationships/image" Target="../media/image57.png"/><Relationship Id="rId72" Type="http://schemas.openxmlformats.org/officeDocument/2006/relationships/image" Target="../media/image78.png"/><Relationship Id="rId93" Type="http://schemas.openxmlformats.org/officeDocument/2006/relationships/image" Target="../media/image99.png"/><Relationship Id="rId98" Type="http://schemas.openxmlformats.org/officeDocument/2006/relationships/image" Target="../media/image104.png"/><Relationship Id="rId3" Type="http://schemas.openxmlformats.org/officeDocument/2006/relationships/image" Target="../media/image9.png"/><Relationship Id="rId25" Type="http://schemas.openxmlformats.org/officeDocument/2006/relationships/image" Target="../media/image31.png"/><Relationship Id="rId46" Type="http://schemas.openxmlformats.org/officeDocument/2006/relationships/image" Target="../media/image52.png"/><Relationship Id="rId67" Type="http://schemas.openxmlformats.org/officeDocument/2006/relationships/image" Target="../media/image73.png"/><Relationship Id="rId20" Type="http://schemas.openxmlformats.org/officeDocument/2006/relationships/image" Target="../media/image26.png"/><Relationship Id="rId41" Type="http://schemas.openxmlformats.org/officeDocument/2006/relationships/image" Target="../media/image47.png"/><Relationship Id="rId62" Type="http://schemas.openxmlformats.org/officeDocument/2006/relationships/image" Target="../media/image68.png"/><Relationship Id="rId83" Type="http://schemas.openxmlformats.org/officeDocument/2006/relationships/image" Target="../media/image89.png"/><Relationship Id="rId88" Type="http://schemas.openxmlformats.org/officeDocument/2006/relationships/image" Target="../media/image94.png"/><Relationship Id="rId111" Type="http://schemas.openxmlformats.org/officeDocument/2006/relationships/image" Target="../media/image1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25" y="161925"/>
          <a:ext cx="9144000" cy="6596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5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66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921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latin typeface="Palatino Linotype"/>
                          <a:cs typeface="Palatino Linotype"/>
                        </a:rPr>
                        <a:t>JEPPIAAR </a:t>
                      </a:r>
                      <a:r>
                        <a:rPr sz="2400" b="1" spc="-15" dirty="0">
                          <a:latin typeface="Palatino Linotype"/>
                          <a:cs typeface="Palatino Linotype"/>
                        </a:rPr>
                        <a:t>INSTITUTE </a:t>
                      </a:r>
                      <a:r>
                        <a:rPr sz="2400" b="1" spc="1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2400" b="1" spc="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400" b="1" dirty="0">
                          <a:latin typeface="Palatino Linotype"/>
                          <a:cs typeface="Palatino Linotype"/>
                        </a:rPr>
                        <a:t>TECHNOLOGY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  <a:p>
                      <a:pPr marL="14541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“Self-Belief</a:t>
                      </a:r>
                      <a:r>
                        <a:rPr sz="1400" b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14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Self</a:t>
                      </a:r>
                      <a:r>
                        <a:rPr sz="1400" b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Discipline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Self</a:t>
                      </a:r>
                      <a:r>
                        <a:rPr sz="1400" b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Respect”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3510" algn="ctr">
                        <a:lnSpc>
                          <a:spcPct val="100000"/>
                        </a:lnSpc>
                      </a:pPr>
                      <a:r>
                        <a:rPr sz="2150" b="1" spc="30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Department </a:t>
                      </a:r>
                      <a:r>
                        <a:rPr sz="2150" b="1" spc="5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of </a:t>
                      </a:r>
                      <a:r>
                        <a:rPr sz="2150" b="1" spc="25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Computer </a:t>
                      </a:r>
                      <a:r>
                        <a:rPr sz="2150" b="1" spc="35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Science </a:t>
                      </a:r>
                      <a:r>
                        <a:rPr sz="2150" b="1" spc="30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and</a:t>
                      </a:r>
                      <a:r>
                        <a:rPr sz="2150" b="1" spc="-220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150" b="1" spc="15" dirty="0">
                          <a:solidFill>
                            <a:srgbClr val="006FC0"/>
                          </a:solidFill>
                          <a:latin typeface="Palatino Linotype"/>
                          <a:cs typeface="Palatino Linotype"/>
                        </a:rPr>
                        <a:t>Engineering</a:t>
                      </a:r>
                      <a:endParaRPr sz="2150">
                        <a:latin typeface="Palatino Linotype"/>
                        <a:cs typeface="Palatino Linotype"/>
                      </a:endParaRPr>
                    </a:p>
                    <a:p>
                      <a:pPr marL="239395" marR="302260">
                        <a:lnSpc>
                          <a:spcPct val="186300"/>
                        </a:lnSpc>
                        <a:spcBef>
                          <a:spcPts val="815"/>
                        </a:spcBef>
                        <a:tabLst>
                          <a:tab pos="2603500" algn="l"/>
                          <a:tab pos="2870835" algn="l"/>
                        </a:tabLst>
                      </a:pPr>
                      <a:r>
                        <a:rPr sz="2150" b="1" spc="2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SUBJECT</a:t>
                      </a:r>
                      <a:r>
                        <a:rPr sz="2150" b="1" spc="45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150" b="1" spc="25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NAME</a:t>
                      </a:r>
                      <a:r>
                        <a:rPr sz="2150" b="1" spc="10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150" b="1" spc="5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:		</a:t>
                      </a:r>
                      <a:r>
                        <a:rPr sz="2150" b="1" spc="-35" dirty="0">
                          <a:solidFill>
                            <a:srgbClr val="7B1646"/>
                          </a:solidFill>
                          <a:latin typeface="Palatino Linotype"/>
                          <a:cs typeface="Palatino Linotype"/>
                        </a:rPr>
                        <a:t>DATABASE </a:t>
                      </a:r>
                      <a:r>
                        <a:rPr sz="2150" b="1" spc="25" dirty="0">
                          <a:solidFill>
                            <a:srgbClr val="7B1646"/>
                          </a:solidFill>
                          <a:latin typeface="Palatino Linotype"/>
                          <a:cs typeface="Palatino Linotype"/>
                        </a:rPr>
                        <a:t>AND MANAGEMENT </a:t>
                      </a:r>
                      <a:r>
                        <a:rPr sz="2150" b="1" spc="15" dirty="0">
                          <a:solidFill>
                            <a:srgbClr val="7B1646"/>
                          </a:solidFill>
                          <a:latin typeface="Palatino Linotype"/>
                          <a:cs typeface="Palatino Linotype"/>
                        </a:rPr>
                        <a:t>SYSTEM  </a:t>
                      </a:r>
                      <a:r>
                        <a:rPr sz="2150" b="1" spc="-2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PRESENTATION	</a:t>
                      </a:r>
                      <a:r>
                        <a:rPr sz="2150" b="1" spc="1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TITLE:</a:t>
                      </a:r>
                      <a:r>
                        <a:rPr sz="2150" b="1" spc="11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150" b="1" spc="-35" dirty="0">
                          <a:solidFill>
                            <a:srgbClr val="7B1646"/>
                          </a:solidFill>
                          <a:latin typeface="Palatino Linotype"/>
                          <a:cs typeface="Palatino Linotype"/>
                        </a:rPr>
                        <a:t>TERADATA</a:t>
                      </a:r>
                      <a:endParaRPr sz="2150">
                        <a:latin typeface="Palatino Linotype"/>
                        <a:cs typeface="Palatino Linotype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15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TEAM</a:t>
                      </a:r>
                      <a:r>
                        <a:rPr sz="2000" b="1" spc="-6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spc="10" dirty="0">
                          <a:solidFill>
                            <a:srgbClr val="DE468E"/>
                          </a:solidFill>
                          <a:latin typeface="Palatino Linotype"/>
                          <a:cs typeface="Palatino Linotype"/>
                        </a:rPr>
                        <a:t>MEMBERS: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7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B71E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2030">
                        <a:lnSpc>
                          <a:spcPts val="1895"/>
                        </a:lnSpc>
                      </a:pPr>
                      <a:r>
                        <a:rPr sz="2000" b="1" spc="10" dirty="0">
                          <a:latin typeface="Palatino Linotype"/>
                          <a:cs typeface="Palatino Linotype"/>
                        </a:rPr>
                        <a:t>STUDENTS</a:t>
                      </a:r>
                      <a:r>
                        <a:rPr sz="2000" b="1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spc="10" dirty="0">
                          <a:latin typeface="Palatino Linotype"/>
                          <a:cs typeface="Palatino Linotype"/>
                        </a:rPr>
                        <a:t>NAME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  <a:p>
                      <a:pPr marL="100203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000" b="1" spc="25" dirty="0">
                          <a:latin typeface="Palatino Linotype"/>
                          <a:cs typeface="Palatino Linotype"/>
                        </a:rPr>
                        <a:t>1. </a:t>
                      </a:r>
                      <a:r>
                        <a:rPr sz="2000" b="1" spc="5" dirty="0">
                          <a:latin typeface="Palatino Linotype"/>
                          <a:cs typeface="Palatino Linotype"/>
                        </a:rPr>
                        <a:t>BALAJI</a:t>
                      </a:r>
                      <a:r>
                        <a:rPr sz="2000" b="1" spc="-1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spc="15" dirty="0">
                          <a:latin typeface="Palatino Linotype"/>
                          <a:cs typeface="Palatino Linotype"/>
                        </a:rPr>
                        <a:t>R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T w="28575">
                      <a:solidFill>
                        <a:srgbClr val="B71E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40155">
                        <a:lnSpc>
                          <a:spcPts val="1895"/>
                        </a:lnSpc>
                      </a:pPr>
                      <a:r>
                        <a:rPr sz="2000" b="1" spc="-10" dirty="0">
                          <a:latin typeface="Palatino Linotype"/>
                          <a:cs typeface="Palatino Linotype"/>
                        </a:rPr>
                        <a:t>REG.NO: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  <a:p>
                      <a:pPr marL="128778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000" b="1" spc="20" dirty="0">
                          <a:latin typeface="Palatino Linotype"/>
                          <a:cs typeface="Palatino Linotype"/>
                        </a:rPr>
                        <a:t>210618104007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T w="28575">
                      <a:solidFill>
                        <a:srgbClr val="B71E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B71E42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20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-25" dirty="0">
                          <a:latin typeface="Palatino Linotype"/>
                          <a:cs typeface="Palatino Linotype"/>
                        </a:rPr>
                        <a:t>2.PARVEEN </a:t>
                      </a:r>
                      <a:r>
                        <a:rPr sz="2000" b="1" spc="25" dirty="0">
                          <a:latin typeface="Palatino Linotype"/>
                          <a:cs typeface="Palatino Linotype"/>
                        </a:rPr>
                        <a:t>KUMAR </a:t>
                      </a:r>
                      <a:r>
                        <a:rPr sz="2000" b="1" spc="20" dirty="0">
                          <a:latin typeface="Palatino Linotype"/>
                          <a:cs typeface="Palatino Linotype"/>
                        </a:rPr>
                        <a:t>K</a:t>
                      </a:r>
                      <a:r>
                        <a:rPr sz="2000" b="1" spc="-2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spc="20" dirty="0">
                          <a:latin typeface="Palatino Linotype"/>
                          <a:cs typeface="Palatino Linotype"/>
                        </a:rPr>
                        <a:t>K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72009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210</a:t>
                      </a:r>
                      <a:r>
                        <a:rPr sz="2000" b="1" spc="105" dirty="0">
                          <a:latin typeface="Palatino Linotype"/>
                          <a:cs typeface="Palatino Linotype"/>
                        </a:rPr>
                        <a:t>6</a:t>
                      </a: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8</a:t>
                      </a: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04</a:t>
                      </a: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0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3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5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20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10" dirty="0">
                          <a:latin typeface="Palatino Linotype"/>
                          <a:cs typeface="Palatino Linotype"/>
                        </a:rPr>
                        <a:t>3.PRANESH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68516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21061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81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0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40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3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20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1" spc="10" dirty="0">
                          <a:latin typeface="Palatino Linotype"/>
                          <a:cs typeface="Palatino Linotype"/>
                        </a:rPr>
                        <a:t>4.CHANDRU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R="68516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21061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81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0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40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34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10" dirty="0">
                          <a:latin typeface="Palatino Linotype"/>
                          <a:cs typeface="Palatino Linotype"/>
                        </a:rPr>
                        <a:t>5</a:t>
                      </a:r>
                      <a:r>
                        <a:rPr sz="2000" b="1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HARIKRISHNAN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72072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2106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8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10</a:t>
                      </a:r>
                      <a:r>
                        <a:rPr sz="2000" b="1" spc="35" dirty="0">
                          <a:latin typeface="Palatino Linotype"/>
                          <a:cs typeface="Palatino Linotype"/>
                        </a:rPr>
                        <a:t>4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01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8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34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25" dirty="0">
                          <a:latin typeface="Palatino Linotype"/>
                          <a:cs typeface="Palatino Linotype"/>
                        </a:rPr>
                        <a:t>6.</a:t>
                      </a:r>
                      <a:r>
                        <a:rPr sz="2000" b="1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1" spc="5" dirty="0">
                          <a:latin typeface="Palatino Linotype"/>
                          <a:cs typeface="Palatino Linotype"/>
                        </a:rPr>
                        <a:t>GOKUL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69532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2106</a:t>
                      </a:r>
                      <a:r>
                        <a:rPr sz="2000" b="1" spc="-45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8</a:t>
                      </a:r>
                      <a:r>
                        <a:rPr sz="2000" b="1" spc="-45" dirty="0">
                          <a:latin typeface="Palatino Linotype"/>
                          <a:cs typeface="Palatino Linotype"/>
                        </a:rPr>
                        <a:t>10</a:t>
                      </a:r>
                      <a:r>
                        <a:rPr sz="2000" b="1" spc="30" dirty="0">
                          <a:latin typeface="Palatino Linotype"/>
                          <a:cs typeface="Palatino Linotype"/>
                        </a:rPr>
                        <a:t>4</a:t>
                      </a:r>
                      <a:r>
                        <a:rPr sz="2000" b="1" spc="-45" dirty="0">
                          <a:latin typeface="Palatino Linotype"/>
                          <a:cs typeface="Palatino Linotype"/>
                        </a:rPr>
                        <a:t>01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6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61925" y="161925"/>
            <a:ext cx="8839200" cy="6553200"/>
          </a:xfrm>
          <a:custGeom>
            <a:avLst/>
            <a:gdLst/>
            <a:ahLst/>
            <a:cxnLst/>
            <a:rect l="l" t="t" r="r" b="b"/>
            <a:pathLst>
              <a:path w="8839200" h="6553200">
                <a:moveTo>
                  <a:pt x="0" y="6553200"/>
                </a:moveTo>
                <a:lnTo>
                  <a:pt x="8839200" y="6553200"/>
                </a:lnTo>
                <a:lnTo>
                  <a:pt x="88392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34325" y="390525"/>
            <a:ext cx="895350" cy="85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375" y="390525"/>
            <a:ext cx="1123950" cy="904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677418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70" dirty="0"/>
              <a:t>DATA </a:t>
            </a:r>
            <a:r>
              <a:rPr spc="-35" dirty="0"/>
              <a:t>PROTECTION </a:t>
            </a:r>
            <a:r>
              <a:rPr spc="10" dirty="0"/>
              <a:t>(OBJECT</a:t>
            </a:r>
            <a:r>
              <a:rPr spc="-120" dirty="0"/>
              <a:t> </a:t>
            </a:r>
            <a:r>
              <a:rPr dirty="0"/>
              <a:t>LOCKS)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007" y="1327086"/>
            <a:ext cx="5380990" cy="25285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DE468E"/>
                </a:solidFill>
                <a:latin typeface="Gill Sans MT"/>
                <a:cs typeface="Gill Sans MT"/>
              </a:rPr>
              <a:t>Locks</a:t>
            </a:r>
            <a:r>
              <a:rPr sz="2000" b="1" spc="-15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5" dirty="0">
                <a:solidFill>
                  <a:srgbClr val="DE468E"/>
                </a:solidFill>
                <a:latin typeface="Gill Sans MT"/>
                <a:cs typeface="Gill Sans MT"/>
              </a:rPr>
              <a:t>protect</a:t>
            </a:r>
            <a:r>
              <a:rPr sz="2000" b="1" spc="-18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data</a:t>
            </a:r>
            <a:r>
              <a:rPr sz="2000" b="1" spc="-6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-10" dirty="0">
                <a:solidFill>
                  <a:srgbClr val="DE468E"/>
                </a:solidFill>
                <a:latin typeface="Gill Sans MT"/>
                <a:cs typeface="Gill Sans MT"/>
              </a:rPr>
              <a:t>from</a:t>
            </a:r>
            <a:r>
              <a:rPr sz="2000" b="1" spc="-3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5" dirty="0">
                <a:solidFill>
                  <a:srgbClr val="DE468E"/>
                </a:solidFill>
                <a:latin typeface="Gill Sans MT"/>
                <a:cs typeface="Gill Sans MT"/>
              </a:rPr>
              <a:t>simultaneous</a:t>
            </a:r>
            <a:r>
              <a:rPr sz="2000" b="1" spc="-15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25" dirty="0">
                <a:solidFill>
                  <a:srgbClr val="DE468E"/>
                </a:solidFill>
                <a:latin typeface="Gill Sans MT"/>
                <a:cs typeface="Gill Sans MT"/>
              </a:rPr>
              <a:t>access</a:t>
            </a:r>
            <a:endParaRPr sz="20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Gill Sans MT"/>
                <a:cs typeface="Gill Sans MT"/>
              </a:rPr>
              <a:t>Vary </a:t>
            </a:r>
            <a:r>
              <a:rPr sz="2000" spc="30" dirty="0">
                <a:latin typeface="Gill Sans MT"/>
                <a:cs typeface="Gill Sans MT"/>
              </a:rPr>
              <a:t>by</a:t>
            </a:r>
            <a:r>
              <a:rPr sz="2000" spc="-195" dirty="0">
                <a:latin typeface="Gill Sans MT"/>
                <a:cs typeface="Gill Sans MT"/>
              </a:rPr>
              <a:t> </a:t>
            </a:r>
            <a:r>
              <a:rPr sz="2000" spc="20" dirty="0">
                <a:latin typeface="Gill Sans MT"/>
                <a:cs typeface="Gill Sans MT"/>
              </a:rPr>
              <a:t>type</a:t>
            </a:r>
            <a:endParaRPr sz="2000">
              <a:latin typeface="Gill Sans MT"/>
              <a:cs typeface="Gill Sans MT"/>
            </a:endParaRPr>
          </a:p>
          <a:p>
            <a:pPr marL="1156970" lvl="1" indent="-229870">
              <a:lnSpc>
                <a:spcPct val="100000"/>
              </a:lnSpc>
              <a:spcBef>
                <a:spcPts val="975"/>
              </a:spcBef>
              <a:buClr>
                <a:srgbClr val="B71E42"/>
              </a:buClr>
              <a:buFont typeface="Arial"/>
              <a:buChar char="•"/>
              <a:tabLst>
                <a:tab pos="1156970" algn="l"/>
                <a:tab pos="1157605" algn="l"/>
              </a:tabLst>
            </a:pPr>
            <a:r>
              <a:rPr sz="1550" spc="20" dirty="0">
                <a:latin typeface="Gill Sans MT"/>
                <a:cs typeface="Gill Sans MT"/>
              </a:rPr>
              <a:t>Exclusive,Write, Read,</a:t>
            </a:r>
            <a:r>
              <a:rPr sz="1550" spc="-325" dirty="0">
                <a:latin typeface="Gill Sans MT"/>
                <a:cs typeface="Gill Sans MT"/>
              </a:rPr>
              <a:t> </a:t>
            </a:r>
            <a:r>
              <a:rPr sz="1550" spc="15" dirty="0">
                <a:latin typeface="Gill Sans MT"/>
                <a:cs typeface="Gill Sans MT"/>
              </a:rPr>
              <a:t>&amp; </a:t>
            </a:r>
            <a:r>
              <a:rPr sz="1550" spc="5" dirty="0">
                <a:latin typeface="Gill Sans MT"/>
                <a:cs typeface="Gill Sans MT"/>
              </a:rPr>
              <a:t>Access</a:t>
            </a:r>
            <a:endParaRPr sz="155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44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Gill Sans MT"/>
                <a:cs typeface="Gill Sans MT"/>
              </a:rPr>
              <a:t>Vary </a:t>
            </a:r>
            <a:r>
              <a:rPr sz="2000" spc="30" dirty="0">
                <a:latin typeface="Gill Sans MT"/>
                <a:cs typeface="Gill Sans MT"/>
              </a:rPr>
              <a:t>by </a:t>
            </a:r>
            <a:r>
              <a:rPr sz="2000" spc="15" dirty="0">
                <a:latin typeface="Gill Sans MT"/>
                <a:cs typeface="Gill Sans MT"/>
              </a:rPr>
              <a:t>object</a:t>
            </a:r>
            <a:r>
              <a:rPr sz="2000" spc="-33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locked</a:t>
            </a:r>
            <a:endParaRPr sz="2000">
              <a:latin typeface="Gill Sans MT"/>
              <a:cs typeface="Gill Sans MT"/>
            </a:endParaRPr>
          </a:p>
          <a:p>
            <a:pPr marL="1156970" lvl="1" indent="-229870">
              <a:lnSpc>
                <a:spcPct val="100000"/>
              </a:lnSpc>
              <a:spcBef>
                <a:spcPts val="980"/>
              </a:spcBef>
              <a:buClr>
                <a:srgbClr val="B71E42"/>
              </a:buClr>
              <a:buFont typeface="Arial"/>
              <a:buChar char="•"/>
              <a:tabLst>
                <a:tab pos="1156970" algn="l"/>
                <a:tab pos="1157605" algn="l"/>
              </a:tabLst>
            </a:pPr>
            <a:r>
              <a:rPr sz="1550" spc="15" dirty="0">
                <a:latin typeface="Gill Sans MT"/>
                <a:cs typeface="Gill Sans MT"/>
              </a:rPr>
              <a:t>Database,</a:t>
            </a:r>
            <a:r>
              <a:rPr sz="1550" spc="-260" dirty="0">
                <a:latin typeface="Gill Sans MT"/>
                <a:cs typeface="Gill Sans MT"/>
              </a:rPr>
              <a:t> </a:t>
            </a:r>
            <a:r>
              <a:rPr sz="1550" spc="-15" dirty="0">
                <a:latin typeface="Gill Sans MT"/>
                <a:cs typeface="Gill Sans MT"/>
              </a:rPr>
              <a:t>Table,</a:t>
            </a:r>
            <a:r>
              <a:rPr sz="1550" spc="-110" dirty="0">
                <a:latin typeface="Gill Sans MT"/>
                <a:cs typeface="Gill Sans MT"/>
              </a:rPr>
              <a:t> </a:t>
            </a:r>
            <a:r>
              <a:rPr sz="1550" spc="15" dirty="0">
                <a:latin typeface="Gill Sans MT"/>
                <a:cs typeface="Gill Sans MT"/>
              </a:rPr>
              <a:t>&amp;</a:t>
            </a:r>
            <a:r>
              <a:rPr sz="1550" spc="5" dirty="0">
                <a:latin typeface="Gill Sans MT"/>
                <a:cs typeface="Gill Sans MT"/>
              </a:rPr>
              <a:t> </a:t>
            </a:r>
            <a:r>
              <a:rPr sz="1550" spc="30" dirty="0">
                <a:latin typeface="Gill Sans MT"/>
                <a:cs typeface="Gill Sans MT"/>
              </a:rPr>
              <a:t>Row</a:t>
            </a:r>
            <a:r>
              <a:rPr sz="1550" spc="10" dirty="0">
                <a:latin typeface="Gill Sans MT"/>
                <a:cs typeface="Gill Sans MT"/>
              </a:rPr>
              <a:t> </a:t>
            </a:r>
            <a:r>
              <a:rPr sz="1550" spc="5" dirty="0">
                <a:latin typeface="Gill Sans MT"/>
                <a:cs typeface="Gill Sans MT"/>
              </a:rPr>
              <a:t>Hash</a:t>
            </a:r>
            <a:endParaRPr sz="155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44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0" dirty="0">
                <a:latin typeface="Gill Sans MT"/>
                <a:cs typeface="Gill Sans MT"/>
              </a:rPr>
              <a:t>Locks enforced </a:t>
            </a:r>
            <a:r>
              <a:rPr sz="2000" spc="30" dirty="0">
                <a:latin typeface="Gill Sans MT"/>
                <a:cs typeface="Gill Sans MT"/>
              </a:rPr>
              <a:t>by</a:t>
            </a:r>
            <a:r>
              <a:rPr sz="2000" spc="-420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hierarchy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0650" y="4152900"/>
            <a:ext cx="6296025" cy="200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452374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70" dirty="0"/>
              <a:t>TERADATA</a:t>
            </a:r>
            <a:r>
              <a:rPr spc="-300" dirty="0"/>
              <a:t> </a:t>
            </a:r>
            <a:r>
              <a:rPr dirty="0"/>
              <a:t>STRUCTURES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19" y="1558924"/>
            <a:ext cx="9082405" cy="36868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9069070" algn="l"/>
              </a:tabLst>
            </a:pP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Database</a:t>
            </a:r>
            <a:r>
              <a:rPr sz="2000" b="1" spc="-23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st</a:t>
            </a:r>
            <a:r>
              <a:rPr sz="2000" b="1" u="heavy" spc="10" dirty="0">
                <a:solidFill>
                  <a:srgbClr val="DE468E"/>
                </a:solidFill>
                <a:uFill>
                  <a:solidFill>
                    <a:srgbClr val="B71E42"/>
                  </a:solidFill>
                </a:uFill>
                <a:latin typeface="Gill Sans MT"/>
                <a:cs typeface="Gill Sans MT"/>
              </a:rPr>
              <a:t>ructures	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Gill Sans MT"/>
                <a:cs typeface="Gill Sans MT"/>
              </a:rPr>
              <a:t>Users</a:t>
            </a:r>
            <a:endParaRPr sz="2000">
              <a:latin typeface="Gill Sans MT"/>
              <a:cs typeface="Gill Sans MT"/>
            </a:endParaRPr>
          </a:p>
          <a:p>
            <a:pPr marL="227965" marR="7761605" indent="-227965" algn="r">
              <a:lnSpc>
                <a:spcPct val="100000"/>
              </a:lnSpc>
              <a:spcBef>
                <a:spcPts val="1430"/>
              </a:spcBef>
              <a:buClr>
                <a:srgbClr val="B71E42"/>
              </a:buClr>
              <a:buFont typeface="Arial"/>
              <a:buChar char="•"/>
              <a:tabLst>
                <a:tab pos="227965" algn="l"/>
                <a:tab pos="241300" algn="l"/>
              </a:tabLst>
            </a:pPr>
            <a:r>
              <a:rPr sz="2000" dirty="0">
                <a:latin typeface="Gill Sans MT"/>
                <a:cs typeface="Gill Sans MT"/>
              </a:rPr>
              <a:t>D</a:t>
            </a:r>
            <a:r>
              <a:rPr sz="2000" spc="45" dirty="0">
                <a:latin typeface="Gill Sans MT"/>
                <a:cs typeface="Gill Sans MT"/>
              </a:rPr>
              <a:t>a</a:t>
            </a:r>
            <a:r>
              <a:rPr sz="2000" spc="5" dirty="0">
                <a:latin typeface="Gill Sans MT"/>
                <a:cs typeface="Gill Sans MT"/>
              </a:rPr>
              <a:t>t</a:t>
            </a:r>
            <a:r>
              <a:rPr sz="2000" spc="45" dirty="0">
                <a:latin typeface="Gill Sans MT"/>
                <a:cs typeface="Gill Sans MT"/>
              </a:rPr>
              <a:t>aba</a:t>
            </a:r>
            <a:r>
              <a:rPr sz="2000" spc="-20" dirty="0">
                <a:latin typeface="Gill Sans MT"/>
                <a:cs typeface="Gill Sans MT"/>
              </a:rPr>
              <a:t>s</a:t>
            </a:r>
            <a:r>
              <a:rPr sz="2000" spc="10" dirty="0">
                <a:latin typeface="Gill Sans MT"/>
                <a:cs typeface="Gill Sans MT"/>
              </a:rPr>
              <a:t>es</a:t>
            </a:r>
            <a:endParaRPr sz="2000">
              <a:latin typeface="Gill Sans MT"/>
              <a:cs typeface="Gill Sans MT"/>
            </a:endParaRPr>
          </a:p>
          <a:p>
            <a:pPr marL="228600" marR="7801609" lvl="1" indent="-228600" algn="r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228600" algn="l"/>
                <a:tab pos="229235" algn="l"/>
              </a:tabLst>
            </a:pPr>
            <a:r>
              <a:rPr sz="1800" spc="-190" dirty="0">
                <a:latin typeface="Gill Sans MT"/>
                <a:cs typeface="Gill Sans MT"/>
              </a:rPr>
              <a:t>T</a:t>
            </a:r>
            <a:r>
              <a:rPr sz="1800" spc="-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b</a:t>
            </a:r>
            <a:r>
              <a:rPr sz="1800" spc="-25" dirty="0">
                <a:latin typeface="Gill Sans MT"/>
                <a:cs typeface="Gill Sans MT"/>
              </a:rPr>
              <a:t>l</a:t>
            </a:r>
            <a:r>
              <a:rPr sz="1800" spc="30" dirty="0">
                <a:latin typeface="Gill Sans MT"/>
                <a:cs typeface="Gill Sans MT"/>
              </a:rPr>
              <a:t>e</a:t>
            </a:r>
            <a:r>
              <a:rPr sz="1800" dirty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  <a:p>
            <a:pPr marL="228600" marR="7820659" lvl="1" indent="-228600" algn="r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28600" algn="l"/>
                <a:tab pos="229235" algn="l"/>
              </a:tabLst>
            </a:pPr>
            <a:r>
              <a:rPr sz="1800" spc="30" dirty="0">
                <a:latin typeface="Gill Sans MT"/>
                <a:cs typeface="Gill Sans MT"/>
              </a:rPr>
              <a:t>V</a:t>
            </a:r>
            <a:r>
              <a:rPr sz="1800" spc="-25" dirty="0">
                <a:latin typeface="Gill Sans MT"/>
                <a:cs typeface="Gill Sans MT"/>
              </a:rPr>
              <a:t>i</a:t>
            </a:r>
            <a:r>
              <a:rPr sz="1800" spc="30" dirty="0">
                <a:latin typeface="Gill Sans MT"/>
                <a:cs typeface="Gill Sans MT"/>
              </a:rPr>
              <a:t>e</a:t>
            </a:r>
            <a:r>
              <a:rPr sz="1800" spc="-20" dirty="0">
                <a:latin typeface="Gill Sans MT"/>
                <a:cs typeface="Gill Sans MT"/>
              </a:rPr>
              <a:t>w</a:t>
            </a:r>
            <a:r>
              <a:rPr sz="1800" dirty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  <a:p>
            <a:pPr marL="228600" marR="7696834" lvl="1" indent="-228600" algn="r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228600" algn="l"/>
                <a:tab pos="229235" algn="l"/>
              </a:tabLst>
            </a:pPr>
            <a:r>
              <a:rPr sz="1800" spc="15" dirty="0">
                <a:latin typeface="Gill Sans MT"/>
                <a:cs typeface="Gill Sans MT"/>
              </a:rPr>
              <a:t>M</a:t>
            </a:r>
            <a:r>
              <a:rPr sz="1800" spc="-2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c</a:t>
            </a:r>
            <a:r>
              <a:rPr sz="1800" spc="-40" dirty="0">
                <a:latin typeface="Gill Sans MT"/>
                <a:cs typeface="Gill Sans MT"/>
              </a:rPr>
              <a:t>r</a:t>
            </a:r>
            <a:r>
              <a:rPr sz="1800" spc="-2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  <a:p>
            <a:pPr marL="228600" marR="7630795" lvl="1" indent="-228600" algn="r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228600" algn="l"/>
                <a:tab pos="229235" algn="l"/>
              </a:tabLst>
            </a:pPr>
            <a:r>
              <a:rPr sz="1800" spc="-190" dirty="0">
                <a:latin typeface="Gill Sans MT"/>
                <a:cs typeface="Gill Sans MT"/>
              </a:rPr>
              <a:t>T</a:t>
            </a:r>
            <a:r>
              <a:rPr sz="1800" spc="30" dirty="0">
                <a:latin typeface="Gill Sans MT"/>
                <a:cs typeface="Gill Sans MT"/>
              </a:rPr>
              <a:t>r</a:t>
            </a:r>
            <a:r>
              <a:rPr sz="1800" spc="-25" dirty="0">
                <a:latin typeface="Gill Sans MT"/>
                <a:cs typeface="Gill Sans MT"/>
              </a:rPr>
              <a:t>i</a:t>
            </a:r>
            <a:r>
              <a:rPr sz="1800" spc="-20" dirty="0">
                <a:latin typeface="Gill Sans MT"/>
                <a:cs typeface="Gill Sans MT"/>
              </a:rPr>
              <a:t>gg</a:t>
            </a:r>
            <a:r>
              <a:rPr sz="1800" spc="30" dirty="0">
                <a:latin typeface="Gill Sans MT"/>
                <a:cs typeface="Gill Sans MT"/>
              </a:rPr>
              <a:t>er</a:t>
            </a:r>
            <a:r>
              <a:rPr sz="1800" dirty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  <a:p>
            <a:pPr marL="699135" lvl="1" indent="-229235">
              <a:lnSpc>
                <a:spcPct val="100000"/>
              </a:lnSpc>
              <a:spcBef>
                <a:spcPts val="91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5" dirty="0">
                <a:latin typeface="Gill Sans MT"/>
                <a:cs typeface="Gill Sans MT"/>
              </a:rPr>
              <a:t>Stored</a:t>
            </a:r>
            <a:r>
              <a:rPr sz="1800" spc="-7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Procedures</a:t>
            </a:r>
            <a:endParaRPr sz="1800">
              <a:latin typeface="Gill Sans MT"/>
              <a:cs typeface="Gill Sans MT"/>
            </a:endParaRPr>
          </a:p>
          <a:p>
            <a:pPr marL="699135" lvl="1" indent="-22923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User </a:t>
            </a:r>
            <a:r>
              <a:rPr sz="1800" spc="5" dirty="0">
                <a:latin typeface="Gill Sans MT"/>
                <a:cs typeface="Gill Sans MT"/>
              </a:rPr>
              <a:t>Defined</a:t>
            </a:r>
            <a:r>
              <a:rPr sz="1800" spc="-95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Functions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6600" y="1600200"/>
            <a:ext cx="5276850" cy="4543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529" y="152682"/>
            <a:ext cx="8241030" cy="114511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606550"/>
            <a:ext cx="8241030" cy="48094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Palatino Linotype" pitchFamily="18" charset="0"/>
              </a:rPr>
              <a:t>Wikipedia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alatino Linotype" pitchFamily="18" charset="0"/>
              </a:rPr>
              <a:t>Tutorial Point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alatino Linotype" pitchFamily="18" charset="0"/>
              </a:rPr>
              <a:t>Slide Share</a:t>
            </a:r>
          </a:p>
          <a:p>
            <a:r>
              <a:rPr lang="en-US" dirty="0">
                <a:latin typeface="Palatino Linotype" pitchFamily="18" charset="0"/>
              </a:rPr>
              <a:t> </a:t>
            </a: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612" y="152682"/>
            <a:ext cx="8851477" cy="62599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577" tIns="45789" rIns="91577" bIns="45789"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835" y="6368122"/>
            <a:ext cx="2136563" cy="365801"/>
          </a:xfrm>
          <a:prstGeom prst="rect">
            <a:avLst/>
          </a:prstGeom>
        </p:spPr>
        <p:txBody>
          <a:bodyPr lIns="91577" tIns="45789" rIns="91577" bIns="45789"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62302" y="6368122"/>
            <a:ext cx="2136563" cy="365801"/>
          </a:xfrm>
          <a:prstGeom prst="rect">
            <a:avLst/>
          </a:prstGeom>
        </p:spPr>
        <p:txBody>
          <a:bodyPr lIns="91577" tIns="45789" rIns="91577" bIns="45789"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8539" y="6368122"/>
            <a:ext cx="2899622" cy="365801"/>
          </a:xfrm>
          <a:prstGeom prst="rect">
            <a:avLst/>
          </a:prstGeom>
        </p:spPr>
        <p:txBody>
          <a:bodyPr lIns="91577" tIns="45789" rIns="91577" bIns="45789"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562483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70" dirty="0"/>
              <a:t>TERADATA </a:t>
            </a:r>
            <a:r>
              <a:rPr spc="20" dirty="0"/>
              <a:t>IN</a:t>
            </a:r>
            <a:r>
              <a:rPr spc="-705" dirty="0"/>
              <a:t> </a:t>
            </a:r>
            <a:r>
              <a:rPr spc="5" dirty="0"/>
              <a:t>THE </a:t>
            </a:r>
            <a:r>
              <a:rPr spc="20" dirty="0"/>
              <a:t>ENTERPRISE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8937" y="1430591"/>
            <a:ext cx="8291830" cy="16167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35" dirty="0">
                <a:solidFill>
                  <a:srgbClr val="DE468E"/>
                </a:solidFill>
                <a:latin typeface="Gill Sans MT"/>
                <a:cs typeface="Gill Sans MT"/>
              </a:rPr>
              <a:t>Teradata </a:t>
            </a:r>
            <a:r>
              <a:rPr sz="2000" b="1" spc="-5" dirty="0">
                <a:solidFill>
                  <a:srgbClr val="DE468E"/>
                </a:solidFill>
                <a:latin typeface="Gill Sans MT"/>
                <a:cs typeface="Gill Sans MT"/>
              </a:rPr>
              <a:t>is </a:t>
            </a:r>
            <a:r>
              <a:rPr sz="2000" b="1" spc="-10" dirty="0">
                <a:solidFill>
                  <a:srgbClr val="DE468E"/>
                </a:solidFill>
                <a:latin typeface="Gill Sans MT"/>
                <a:cs typeface="Gill Sans MT"/>
              </a:rPr>
              <a:t>relational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database management</a:t>
            </a:r>
            <a:r>
              <a:rPr sz="2000" b="1" spc="-36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25" dirty="0">
                <a:solidFill>
                  <a:srgbClr val="DE468E"/>
                </a:solidFill>
                <a:latin typeface="Gill Sans MT"/>
                <a:cs typeface="Gill Sans MT"/>
              </a:rPr>
              <a:t>system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15" dirty="0">
                <a:latin typeface="Gill Sans MT"/>
                <a:cs typeface="Gill Sans MT"/>
              </a:rPr>
              <a:t>Acts</a:t>
            </a:r>
            <a:r>
              <a:rPr sz="2000" spc="-60" dirty="0">
                <a:latin typeface="Gill Sans MT"/>
                <a:cs typeface="Gill Sans MT"/>
              </a:rPr>
              <a:t> </a:t>
            </a:r>
            <a:r>
              <a:rPr sz="2000" spc="25" dirty="0">
                <a:latin typeface="Gill Sans MT"/>
                <a:cs typeface="Gill Sans MT"/>
              </a:rPr>
              <a:t>as</a:t>
            </a:r>
            <a:r>
              <a:rPr sz="2000" spc="-60" dirty="0">
                <a:latin typeface="Gill Sans MT"/>
                <a:cs typeface="Gill Sans MT"/>
              </a:rPr>
              <a:t> </a:t>
            </a:r>
            <a:r>
              <a:rPr sz="2000" spc="25" dirty="0">
                <a:latin typeface="Gill Sans MT"/>
                <a:cs typeface="Gill Sans MT"/>
              </a:rPr>
              <a:t>central</a:t>
            </a:r>
            <a:r>
              <a:rPr sz="2000" spc="-17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enterprise-wide</a:t>
            </a:r>
            <a:r>
              <a:rPr sz="2000" spc="-175" dirty="0">
                <a:latin typeface="Gill Sans MT"/>
                <a:cs typeface="Gill Sans MT"/>
              </a:rPr>
              <a:t> </a:t>
            </a:r>
            <a:r>
              <a:rPr sz="2000" spc="15" dirty="0">
                <a:latin typeface="Gill Sans MT"/>
                <a:cs typeface="Gill Sans MT"/>
              </a:rPr>
              <a:t>database</a:t>
            </a:r>
            <a:endParaRPr sz="2000">
              <a:latin typeface="Gill Sans MT"/>
              <a:cs typeface="Gill Sans MT"/>
            </a:endParaRPr>
          </a:p>
          <a:p>
            <a:pPr marL="699135" lvl="1" indent="-229235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Gill Sans MT"/>
                <a:cs typeface="Gill Sans MT"/>
              </a:rPr>
              <a:t>Contains </a:t>
            </a:r>
            <a:r>
              <a:rPr sz="1800" spc="-5" dirty="0">
                <a:latin typeface="Gill Sans MT"/>
                <a:cs typeface="Gill Sans MT"/>
              </a:rPr>
              <a:t>information </a:t>
            </a:r>
            <a:r>
              <a:rPr sz="1800" spc="10" dirty="0">
                <a:latin typeface="Gill Sans MT"/>
                <a:cs typeface="Gill Sans MT"/>
              </a:rPr>
              <a:t>extracted </a:t>
            </a:r>
            <a:r>
              <a:rPr sz="1800" spc="-15" dirty="0">
                <a:latin typeface="Gill Sans MT"/>
                <a:cs typeface="Gill Sans MT"/>
              </a:rPr>
              <a:t>from </a:t>
            </a:r>
            <a:r>
              <a:rPr sz="1800" spc="-5" dirty="0">
                <a:latin typeface="Gill Sans MT"/>
                <a:cs typeface="Gill Sans MT"/>
              </a:rPr>
              <a:t>operational</a:t>
            </a:r>
            <a:r>
              <a:rPr sz="1800" spc="-120" dirty="0">
                <a:latin typeface="Gill Sans MT"/>
                <a:cs typeface="Gill Sans MT"/>
              </a:rPr>
              <a:t> </a:t>
            </a:r>
            <a:r>
              <a:rPr sz="1800" spc="5" dirty="0">
                <a:latin typeface="Gill Sans MT"/>
                <a:cs typeface="Gill Sans MT"/>
              </a:rPr>
              <a:t>systems</a:t>
            </a:r>
            <a:endParaRPr sz="1800">
              <a:latin typeface="Gill Sans MT"/>
              <a:cs typeface="Gill Sans MT"/>
            </a:endParaRPr>
          </a:p>
          <a:p>
            <a:pPr marL="699135" lvl="1" indent="-2292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5" dirty="0">
                <a:latin typeface="Gill Sans MT"/>
                <a:cs typeface="Gill Sans MT"/>
              </a:rPr>
              <a:t>Central </a:t>
            </a:r>
            <a:r>
              <a:rPr sz="1800" spc="10" dirty="0">
                <a:latin typeface="Gill Sans MT"/>
                <a:cs typeface="Gill Sans MT"/>
              </a:rPr>
              <a:t>placement </a:t>
            </a:r>
            <a:r>
              <a:rPr sz="1800" dirty="0">
                <a:latin typeface="Gill Sans MT"/>
                <a:cs typeface="Gill Sans MT"/>
              </a:rPr>
              <a:t>minimizes </a:t>
            </a:r>
            <a:r>
              <a:rPr sz="1800" spc="-10" dirty="0">
                <a:latin typeface="Gill Sans MT"/>
                <a:cs typeface="Gill Sans MT"/>
              </a:rPr>
              <a:t>data duplication and </a:t>
            </a:r>
            <a:r>
              <a:rPr sz="1800" spc="-5" dirty="0">
                <a:latin typeface="Gill Sans MT"/>
                <a:cs typeface="Gill Sans MT"/>
              </a:rPr>
              <a:t>provides </a:t>
            </a:r>
            <a:r>
              <a:rPr sz="1800" spc="-15" dirty="0">
                <a:latin typeface="Gill Sans MT"/>
                <a:cs typeface="Gill Sans MT"/>
              </a:rPr>
              <a:t>single </a:t>
            </a:r>
            <a:r>
              <a:rPr sz="1800" spc="5" dirty="0">
                <a:latin typeface="Gill Sans MT"/>
                <a:cs typeface="Gill Sans MT"/>
              </a:rPr>
              <a:t>view </a:t>
            </a:r>
            <a:r>
              <a:rPr sz="1800" spc="-10" dirty="0">
                <a:latin typeface="Gill Sans MT"/>
                <a:cs typeface="Gill Sans MT"/>
              </a:rPr>
              <a:t>of</a:t>
            </a:r>
            <a:r>
              <a:rPr sz="1800" spc="-12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business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52625" y="3438525"/>
            <a:ext cx="5248275" cy="2581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531558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70" dirty="0"/>
              <a:t>TERADATA </a:t>
            </a:r>
            <a:r>
              <a:rPr spc="30" dirty="0"/>
              <a:t>SCALES</a:t>
            </a:r>
            <a:r>
              <a:rPr spc="-355" dirty="0"/>
              <a:t> </a:t>
            </a:r>
            <a:r>
              <a:rPr spc="-25" dirty="0"/>
              <a:t>LINEARLY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6700" y="2075180"/>
            <a:ext cx="763587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3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5" dirty="0">
                <a:latin typeface="Gill Sans MT"/>
                <a:cs typeface="Gill Sans MT"/>
              </a:rPr>
              <a:t>Scaling</a:t>
            </a:r>
            <a:r>
              <a:rPr sz="2000" spc="-14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achieved</a:t>
            </a:r>
            <a:r>
              <a:rPr sz="2000" spc="-150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via</a:t>
            </a:r>
            <a:r>
              <a:rPr sz="2000" spc="-29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‘shared</a:t>
            </a:r>
            <a:r>
              <a:rPr sz="2000" spc="-75" dirty="0">
                <a:latin typeface="Gill Sans MT"/>
                <a:cs typeface="Gill Sans MT"/>
              </a:rPr>
              <a:t> </a:t>
            </a:r>
            <a:r>
              <a:rPr sz="2000" spc="15" dirty="0">
                <a:latin typeface="Gill Sans MT"/>
                <a:cs typeface="Gill Sans MT"/>
              </a:rPr>
              <a:t>nothing’</a:t>
            </a:r>
            <a:r>
              <a:rPr sz="2000" spc="-175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architecture</a:t>
            </a:r>
            <a:r>
              <a:rPr sz="2000" spc="-170" dirty="0">
                <a:latin typeface="Gill Sans MT"/>
                <a:cs typeface="Gill Sans MT"/>
              </a:rPr>
              <a:t> </a:t>
            </a:r>
            <a:r>
              <a:rPr sz="2000" spc="30" dirty="0">
                <a:latin typeface="Gill Sans MT"/>
                <a:cs typeface="Gill Sans MT"/>
              </a:rPr>
              <a:t>and</a:t>
            </a:r>
            <a:r>
              <a:rPr sz="2000" spc="-165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unconditional</a:t>
            </a:r>
            <a:r>
              <a:rPr sz="2000" spc="-170" dirty="0">
                <a:latin typeface="Gill Sans MT"/>
                <a:cs typeface="Gill Sans MT"/>
              </a:rPr>
              <a:t> </a:t>
            </a:r>
            <a:r>
              <a:rPr sz="2000" spc="30" dirty="0">
                <a:latin typeface="Gill Sans MT"/>
                <a:cs typeface="Gill Sans MT"/>
              </a:rPr>
              <a:t>para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2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20" dirty="0"/>
              <a:t>Power </a:t>
            </a:r>
            <a:r>
              <a:rPr spc="5" dirty="0"/>
              <a:t>is</a:t>
            </a:r>
            <a:r>
              <a:rPr spc="-60" dirty="0"/>
              <a:t> </a:t>
            </a:r>
            <a:r>
              <a:rPr spc="5" dirty="0"/>
              <a:t>in </a:t>
            </a:r>
            <a:r>
              <a:rPr spc="20" dirty="0"/>
              <a:t>linear</a:t>
            </a:r>
            <a:r>
              <a:rPr spc="-165" dirty="0"/>
              <a:t> </a:t>
            </a:r>
            <a:r>
              <a:rPr spc="-5" dirty="0"/>
              <a:t>scalability,</a:t>
            </a:r>
            <a:r>
              <a:rPr spc="-400" dirty="0"/>
              <a:t> </a:t>
            </a:r>
            <a:r>
              <a:rPr dirty="0"/>
              <a:t>where</a:t>
            </a:r>
            <a:r>
              <a:rPr spc="-105" dirty="0"/>
              <a:t> </a:t>
            </a:r>
            <a:r>
              <a:rPr spc="10" dirty="0"/>
              <a:t>slope</a:t>
            </a:r>
            <a:r>
              <a:rPr spc="-35" dirty="0"/>
              <a:t> </a:t>
            </a:r>
            <a:r>
              <a:rPr spc="15" dirty="0"/>
              <a:t>=</a:t>
            </a:r>
            <a:r>
              <a:rPr spc="-15" dirty="0"/>
              <a:t> </a:t>
            </a:r>
            <a:r>
              <a:rPr spc="10" dirty="0"/>
              <a:t>1</a:t>
            </a:r>
          </a:p>
          <a:p>
            <a:pPr marL="241300" indent="-229235">
              <a:lnSpc>
                <a:spcPct val="100000"/>
              </a:lnSpc>
              <a:spcBef>
                <a:spcPts val="143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10" dirty="0"/>
              <a:t>Scales </a:t>
            </a:r>
            <a:r>
              <a:rPr dirty="0"/>
              <a:t>with</a:t>
            </a:r>
            <a:r>
              <a:rPr spc="-145" dirty="0"/>
              <a:t> </a:t>
            </a:r>
            <a:r>
              <a:rPr spc="20" dirty="0"/>
              <a:t>data</a:t>
            </a:r>
          </a:p>
          <a:p>
            <a:pPr marL="241300" indent="-229235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10" dirty="0"/>
              <a:t>Scales </a:t>
            </a:r>
            <a:r>
              <a:rPr dirty="0"/>
              <a:t>with</a:t>
            </a:r>
            <a:r>
              <a:rPr spc="-215" dirty="0"/>
              <a:t> </a:t>
            </a:r>
            <a:r>
              <a:rPr spc="15" dirty="0"/>
              <a:t>users</a:t>
            </a:r>
          </a:p>
          <a:p>
            <a:pPr marL="241300" indent="-229235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10" dirty="0"/>
              <a:t>Scales </a:t>
            </a:r>
            <a:r>
              <a:rPr dirty="0"/>
              <a:t>with</a:t>
            </a:r>
            <a:r>
              <a:rPr spc="-210" dirty="0"/>
              <a:t> </a:t>
            </a:r>
            <a:r>
              <a:rPr spc="-10" dirty="0"/>
              <a:t>work</a:t>
            </a:r>
          </a:p>
        </p:txBody>
      </p:sp>
      <p:sp>
        <p:nvSpPr>
          <p:cNvPr id="6" name="object 6"/>
          <p:cNvSpPr/>
          <p:nvPr/>
        </p:nvSpPr>
        <p:spPr>
          <a:xfrm>
            <a:off x="5489066" y="2690114"/>
            <a:ext cx="2185670" cy="2533650"/>
          </a:xfrm>
          <a:custGeom>
            <a:avLst/>
            <a:gdLst/>
            <a:ahLst/>
            <a:cxnLst/>
            <a:rect l="l" t="t" r="r" b="b"/>
            <a:pathLst>
              <a:path w="2185670" h="2533650">
                <a:moveTo>
                  <a:pt x="2185416" y="0"/>
                </a:moveTo>
                <a:lnTo>
                  <a:pt x="1325117" y="293497"/>
                </a:lnTo>
                <a:lnTo>
                  <a:pt x="1504441" y="444626"/>
                </a:lnTo>
                <a:lnTo>
                  <a:pt x="0" y="2231517"/>
                </a:lnTo>
                <a:lnTo>
                  <a:pt x="358775" y="2533650"/>
                </a:lnTo>
                <a:lnTo>
                  <a:pt x="1863343" y="746760"/>
                </a:lnTo>
                <a:lnTo>
                  <a:pt x="2066783" y="746760"/>
                </a:lnTo>
                <a:lnTo>
                  <a:pt x="2185416" y="0"/>
                </a:lnTo>
                <a:close/>
              </a:path>
              <a:path w="2185670" h="2533650">
                <a:moveTo>
                  <a:pt x="2066783" y="746760"/>
                </a:moveTo>
                <a:lnTo>
                  <a:pt x="1863343" y="746760"/>
                </a:lnTo>
                <a:lnTo>
                  <a:pt x="2042794" y="897763"/>
                </a:lnTo>
                <a:lnTo>
                  <a:pt x="2066783" y="746760"/>
                </a:lnTo>
                <a:close/>
              </a:path>
            </a:pathLst>
          </a:custGeom>
          <a:solidFill>
            <a:srgbClr val="B71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9066" y="2690114"/>
            <a:ext cx="2185670" cy="2533650"/>
          </a:xfrm>
          <a:custGeom>
            <a:avLst/>
            <a:gdLst/>
            <a:ahLst/>
            <a:cxnLst/>
            <a:rect l="l" t="t" r="r" b="b"/>
            <a:pathLst>
              <a:path w="2185670" h="2533650">
                <a:moveTo>
                  <a:pt x="1325117" y="293497"/>
                </a:moveTo>
                <a:lnTo>
                  <a:pt x="2185416" y="0"/>
                </a:lnTo>
                <a:lnTo>
                  <a:pt x="2042794" y="897763"/>
                </a:lnTo>
                <a:lnTo>
                  <a:pt x="1863343" y="746760"/>
                </a:lnTo>
                <a:lnTo>
                  <a:pt x="358775" y="2533650"/>
                </a:lnTo>
                <a:lnTo>
                  <a:pt x="0" y="2231517"/>
                </a:lnTo>
                <a:lnTo>
                  <a:pt x="1504441" y="444626"/>
                </a:lnTo>
                <a:lnTo>
                  <a:pt x="1325117" y="293497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73593" y="2968810"/>
            <a:ext cx="914400" cy="11233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49500"/>
              </a:lnSpc>
              <a:spcBef>
                <a:spcPts val="130"/>
              </a:spcBef>
            </a:pPr>
            <a:r>
              <a:rPr sz="1200" spc="-25" dirty="0">
                <a:latin typeface="Verdana"/>
                <a:cs typeface="Verdana"/>
              </a:rPr>
              <a:t>More </a:t>
            </a:r>
            <a:r>
              <a:rPr sz="1200" spc="5" dirty="0">
                <a:latin typeface="Verdana"/>
                <a:cs typeface="Verdana"/>
              </a:rPr>
              <a:t>nodes  </a:t>
            </a:r>
            <a:r>
              <a:rPr sz="1200" spc="-25" dirty="0">
                <a:latin typeface="Verdana"/>
                <a:cs typeface="Verdana"/>
              </a:rPr>
              <a:t>More </a:t>
            </a:r>
            <a:r>
              <a:rPr sz="1200" spc="-15" dirty="0">
                <a:latin typeface="Verdana"/>
                <a:cs typeface="Verdana"/>
              </a:rPr>
              <a:t>work  </a:t>
            </a:r>
            <a:r>
              <a:rPr sz="1200" spc="-25" dirty="0">
                <a:latin typeface="Verdana"/>
                <a:cs typeface="Verdana"/>
              </a:rPr>
              <a:t>More </a:t>
            </a:r>
            <a:r>
              <a:rPr sz="1200" dirty="0">
                <a:latin typeface="Verdana"/>
                <a:cs typeface="Verdana"/>
              </a:rPr>
              <a:t>users  </a:t>
            </a:r>
            <a:r>
              <a:rPr sz="1200" spc="-25" dirty="0">
                <a:latin typeface="Verdana"/>
                <a:cs typeface="Verdana"/>
              </a:rPr>
              <a:t>More</a:t>
            </a:r>
            <a:r>
              <a:rPr sz="1200" spc="30" dirty="0">
                <a:latin typeface="Verdana"/>
                <a:cs typeface="Verdana"/>
              </a:rPr>
              <a:t> </a:t>
            </a:r>
            <a:r>
              <a:rPr sz="1200" spc="15" dirty="0">
                <a:latin typeface="Verdana"/>
                <a:cs typeface="Verdana"/>
              </a:rPr>
              <a:t>data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5565" y="5230870"/>
            <a:ext cx="457200" cy="11233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149500"/>
              </a:lnSpc>
              <a:spcBef>
                <a:spcPts val="130"/>
              </a:spcBef>
            </a:pPr>
            <a:r>
              <a:rPr sz="1200" dirty="0">
                <a:latin typeface="Verdana"/>
                <a:cs typeface="Verdana"/>
              </a:rPr>
              <a:t>Node  </a:t>
            </a:r>
            <a:r>
              <a:rPr sz="1200" spc="-10" dirty="0">
                <a:latin typeface="Verdana"/>
                <a:cs typeface="Verdana"/>
              </a:rPr>
              <a:t>Work  </a:t>
            </a:r>
            <a:r>
              <a:rPr sz="1200" spc="20" dirty="0">
                <a:latin typeface="Verdana"/>
                <a:cs typeface="Verdana"/>
              </a:rPr>
              <a:t>U</a:t>
            </a:r>
            <a:r>
              <a:rPr sz="1200" spc="45" dirty="0">
                <a:latin typeface="Verdana"/>
                <a:cs typeface="Verdana"/>
              </a:rPr>
              <a:t>s</a:t>
            </a:r>
            <a:r>
              <a:rPr sz="1200" spc="30" dirty="0">
                <a:latin typeface="Verdana"/>
                <a:cs typeface="Verdana"/>
              </a:rPr>
              <a:t>e</a:t>
            </a:r>
            <a:r>
              <a:rPr sz="1200" spc="-65" dirty="0">
                <a:latin typeface="Verdana"/>
                <a:cs typeface="Verdana"/>
              </a:rPr>
              <a:t>r</a:t>
            </a:r>
            <a:r>
              <a:rPr sz="1200" dirty="0">
                <a:latin typeface="Verdana"/>
                <a:cs typeface="Verdana"/>
              </a:rPr>
              <a:t>s  </a:t>
            </a:r>
            <a:r>
              <a:rPr sz="1200" spc="10" dirty="0">
                <a:latin typeface="Verdana"/>
                <a:cs typeface="Verdana"/>
              </a:rPr>
              <a:t>Data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7600" y="1162050"/>
            <a:ext cx="1828800" cy="542925"/>
          </a:xfrm>
          <a:custGeom>
            <a:avLst/>
            <a:gdLst/>
            <a:ahLst/>
            <a:cxnLst/>
            <a:rect l="l" t="t" r="r" b="b"/>
            <a:pathLst>
              <a:path w="1828800" h="542925">
                <a:moveTo>
                  <a:pt x="0" y="542925"/>
                </a:moveTo>
                <a:lnTo>
                  <a:pt x="1828800" y="542925"/>
                </a:lnTo>
                <a:lnTo>
                  <a:pt x="1828800" y="0"/>
                </a:lnTo>
                <a:lnTo>
                  <a:pt x="0" y="0"/>
                </a:lnTo>
                <a:lnTo>
                  <a:pt x="0" y="5429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2690" y="1189037"/>
            <a:ext cx="1654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Data</a:t>
            </a:r>
            <a:r>
              <a:rPr sz="1800" b="1" spc="-95" dirty="0">
                <a:latin typeface="Verdana"/>
                <a:cs typeface="Verdana"/>
              </a:rPr>
              <a:t> </a:t>
            </a:r>
            <a:r>
              <a:rPr sz="1800" b="1" spc="-20" dirty="0">
                <a:latin typeface="Verdana"/>
                <a:cs typeface="Verdana"/>
              </a:rPr>
              <a:t>Volume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365" y="1455737"/>
            <a:ext cx="1507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latin typeface="Verdana"/>
                <a:cs typeface="Verdana"/>
              </a:rPr>
              <a:t>(Raw, </a:t>
            </a:r>
            <a:r>
              <a:rPr sz="1200" b="1" spc="-5" dirty="0">
                <a:latin typeface="Verdana"/>
                <a:cs typeface="Verdana"/>
              </a:rPr>
              <a:t>User</a:t>
            </a:r>
            <a:r>
              <a:rPr sz="1200" b="1" spc="-19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Data)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6753" y="5636895"/>
            <a:ext cx="1838325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400050">
              <a:lnSpc>
                <a:spcPct val="100800"/>
              </a:lnSpc>
              <a:spcBef>
                <a:spcPts val="85"/>
              </a:spcBef>
            </a:pPr>
            <a:r>
              <a:rPr sz="1800" b="1" spc="-10" dirty="0">
                <a:latin typeface="Verdana"/>
                <a:cs typeface="Verdana"/>
              </a:rPr>
              <a:t>Schema  </a:t>
            </a:r>
            <a:r>
              <a:rPr sz="1800" b="1" spc="-5" dirty="0">
                <a:latin typeface="Verdana"/>
                <a:cs typeface="Verdana"/>
              </a:rPr>
              <a:t>S</a:t>
            </a:r>
            <a:r>
              <a:rPr sz="1800" b="1" spc="-40" dirty="0">
                <a:latin typeface="Verdana"/>
                <a:cs typeface="Verdana"/>
              </a:rPr>
              <a:t>o</a:t>
            </a:r>
            <a:r>
              <a:rPr sz="1800" b="1" spc="15" dirty="0">
                <a:latin typeface="Verdana"/>
                <a:cs typeface="Verdana"/>
              </a:rPr>
              <a:t>p</a:t>
            </a:r>
            <a:r>
              <a:rPr sz="1800" b="1" spc="-10" dirty="0">
                <a:latin typeface="Verdana"/>
                <a:cs typeface="Verdana"/>
              </a:rPr>
              <a:t>h</a:t>
            </a:r>
            <a:r>
              <a:rPr sz="1800" b="1" spc="-20" dirty="0">
                <a:latin typeface="Verdana"/>
                <a:cs typeface="Verdana"/>
              </a:rPr>
              <a:t>is</a:t>
            </a:r>
            <a:r>
              <a:rPr sz="1800" b="1" dirty="0">
                <a:latin typeface="Verdana"/>
                <a:cs typeface="Verdana"/>
              </a:rPr>
              <a:t>t</a:t>
            </a:r>
            <a:r>
              <a:rPr sz="1800" b="1" spc="-15" dirty="0">
                <a:latin typeface="Verdana"/>
                <a:cs typeface="Verdana"/>
              </a:rPr>
              <a:t>i</a:t>
            </a:r>
            <a:r>
              <a:rPr sz="1800" b="1" spc="-10" dirty="0">
                <a:latin typeface="Verdana"/>
                <a:cs typeface="Verdana"/>
              </a:rPr>
              <a:t>c</a:t>
            </a:r>
            <a:r>
              <a:rPr sz="1800" b="1" dirty="0">
                <a:latin typeface="Verdana"/>
                <a:cs typeface="Verdana"/>
              </a:rPr>
              <a:t>at</a:t>
            </a:r>
            <a:r>
              <a:rPr sz="1800" b="1" spc="-15" dirty="0">
                <a:latin typeface="Verdana"/>
                <a:cs typeface="Verdana"/>
              </a:rPr>
              <a:t>i</a:t>
            </a:r>
            <a:r>
              <a:rPr sz="1800" b="1" spc="-40" dirty="0">
                <a:latin typeface="Verdana"/>
                <a:cs typeface="Verdana"/>
              </a:rPr>
              <a:t>o</a:t>
            </a:r>
            <a:r>
              <a:rPr sz="1800" b="1" dirty="0"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5725" y="5636895"/>
            <a:ext cx="1153160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71450">
              <a:lnSpc>
                <a:spcPts val="2100"/>
              </a:lnSpc>
              <a:spcBef>
                <a:spcPts val="220"/>
              </a:spcBef>
            </a:pPr>
            <a:r>
              <a:rPr sz="1800" b="1" spc="-10" dirty="0">
                <a:latin typeface="Verdana"/>
                <a:cs typeface="Verdana"/>
              </a:rPr>
              <a:t>Query  </a:t>
            </a:r>
            <a:r>
              <a:rPr sz="1800" b="1" spc="25" dirty="0">
                <a:latin typeface="Verdana"/>
                <a:cs typeface="Verdana"/>
              </a:rPr>
              <a:t>F</a:t>
            </a:r>
            <a:r>
              <a:rPr sz="1800" b="1" spc="-5" dirty="0">
                <a:latin typeface="Verdana"/>
                <a:cs typeface="Verdana"/>
              </a:rPr>
              <a:t>r</a:t>
            </a:r>
            <a:r>
              <a:rPr sz="1800" b="1" spc="5" dirty="0">
                <a:latin typeface="Verdana"/>
                <a:cs typeface="Verdana"/>
              </a:rPr>
              <a:t>e</a:t>
            </a:r>
            <a:r>
              <a:rPr sz="1800" b="1" spc="-5" dirty="0">
                <a:latin typeface="Verdana"/>
                <a:cs typeface="Verdana"/>
              </a:rPr>
              <a:t>e</a:t>
            </a:r>
            <a:r>
              <a:rPr sz="1800" b="1" spc="15" dirty="0">
                <a:latin typeface="Verdana"/>
                <a:cs typeface="Verdana"/>
              </a:rPr>
              <a:t>d</a:t>
            </a:r>
            <a:r>
              <a:rPr sz="1800" b="1" spc="-40" dirty="0">
                <a:latin typeface="Verdana"/>
                <a:cs typeface="Verdana"/>
              </a:rPr>
              <a:t>o</a:t>
            </a:r>
            <a:r>
              <a:rPr sz="1800" b="1" dirty="0">
                <a:latin typeface="Verdana"/>
                <a:cs typeface="Verdana"/>
              </a:rPr>
              <a:t>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65593" y="3616261"/>
            <a:ext cx="1450975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333375">
              <a:lnSpc>
                <a:spcPts val="2100"/>
              </a:lnSpc>
              <a:spcBef>
                <a:spcPts val="220"/>
              </a:spcBef>
            </a:pPr>
            <a:r>
              <a:rPr sz="1800" b="1" spc="-10" dirty="0">
                <a:latin typeface="Verdana"/>
                <a:cs typeface="Verdana"/>
              </a:rPr>
              <a:t>Query  </a:t>
            </a:r>
            <a:r>
              <a:rPr sz="1800" b="1" spc="-30" dirty="0">
                <a:latin typeface="Verdana"/>
                <a:cs typeface="Verdana"/>
              </a:rPr>
              <a:t>C</a:t>
            </a:r>
            <a:r>
              <a:rPr sz="1800" b="1" spc="-40" dirty="0">
                <a:latin typeface="Verdana"/>
                <a:cs typeface="Verdana"/>
              </a:rPr>
              <a:t>o</a:t>
            </a:r>
            <a:r>
              <a:rPr sz="1800" b="1" spc="-30" dirty="0">
                <a:latin typeface="Verdana"/>
                <a:cs typeface="Verdana"/>
              </a:rPr>
              <a:t>m</a:t>
            </a:r>
            <a:r>
              <a:rPr sz="1800" b="1" spc="10" dirty="0">
                <a:latin typeface="Verdana"/>
                <a:cs typeface="Verdana"/>
              </a:rPr>
              <a:t>p</a:t>
            </a:r>
            <a:r>
              <a:rPr sz="1800" b="1" spc="-20" dirty="0">
                <a:latin typeface="Verdana"/>
                <a:cs typeface="Verdana"/>
              </a:rPr>
              <a:t>l</a:t>
            </a:r>
            <a:r>
              <a:rPr sz="1800" b="1" spc="-5" dirty="0">
                <a:latin typeface="Verdana"/>
                <a:cs typeface="Verdana"/>
              </a:rPr>
              <a:t>ex</a:t>
            </a:r>
            <a:r>
              <a:rPr sz="1800" b="1" spc="-20" dirty="0">
                <a:latin typeface="Verdana"/>
                <a:cs typeface="Verdana"/>
              </a:rPr>
              <a:t>i</a:t>
            </a:r>
            <a:r>
              <a:rPr sz="1800" b="1" dirty="0">
                <a:latin typeface="Verdana"/>
                <a:cs typeface="Verdana"/>
              </a:rPr>
              <a:t>ty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8100" y="1694497"/>
            <a:ext cx="6697980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  <a:tabLst>
                <a:tab pos="5504180" algn="l"/>
              </a:tabLst>
            </a:pPr>
            <a:r>
              <a:rPr sz="1800" b="1" dirty="0">
                <a:latin typeface="Verdana"/>
                <a:cs typeface="Verdana"/>
              </a:rPr>
              <a:t>Mixed	</a:t>
            </a:r>
            <a:r>
              <a:rPr sz="1800" b="1" spc="-10" dirty="0">
                <a:latin typeface="Verdana"/>
                <a:cs typeface="Verdana"/>
              </a:rPr>
              <a:t>Query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5084445" algn="l"/>
              </a:tabLst>
            </a:pPr>
            <a:r>
              <a:rPr sz="2700" b="1" spc="-22" baseline="3086" dirty="0">
                <a:latin typeface="Verdana"/>
                <a:cs typeface="Verdana"/>
              </a:rPr>
              <a:t>Workload	</a:t>
            </a:r>
            <a:r>
              <a:rPr sz="1800" b="1" spc="-10" dirty="0">
                <a:latin typeface="Verdana"/>
                <a:cs typeface="Verdana"/>
              </a:rPr>
              <a:t>Concurrency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9779" y="6148704"/>
            <a:ext cx="25063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Verdana"/>
                <a:cs typeface="Verdana"/>
              </a:rPr>
              <a:t>Query </a:t>
            </a:r>
            <a:r>
              <a:rPr sz="1800" b="1" dirty="0">
                <a:latin typeface="Verdana"/>
                <a:cs typeface="Verdana"/>
              </a:rPr>
              <a:t>Data</a:t>
            </a:r>
            <a:r>
              <a:rPr sz="1800" b="1" spc="-40" dirty="0">
                <a:latin typeface="Verdana"/>
                <a:cs typeface="Verdana"/>
              </a:rPr>
              <a:t> </a:t>
            </a:r>
            <a:r>
              <a:rPr sz="1800" b="1" spc="-20" dirty="0">
                <a:latin typeface="Verdana"/>
                <a:cs typeface="Verdana"/>
              </a:rPr>
              <a:t>Volume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734" y="3616261"/>
            <a:ext cx="1325245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352425">
              <a:lnSpc>
                <a:spcPts val="2100"/>
              </a:lnSpc>
              <a:spcBef>
                <a:spcPts val="220"/>
              </a:spcBef>
            </a:pPr>
            <a:r>
              <a:rPr sz="1800" b="1" dirty="0">
                <a:latin typeface="Verdana"/>
                <a:cs typeface="Verdana"/>
              </a:rPr>
              <a:t>Data  </a:t>
            </a:r>
            <a:r>
              <a:rPr sz="1800" b="1" spc="25" dirty="0">
                <a:latin typeface="Verdana"/>
                <a:cs typeface="Verdana"/>
              </a:rPr>
              <a:t>F</a:t>
            </a:r>
            <a:r>
              <a:rPr sz="1800" b="1" spc="5" dirty="0">
                <a:latin typeface="Verdana"/>
                <a:cs typeface="Verdana"/>
              </a:rPr>
              <a:t>r</a:t>
            </a:r>
            <a:r>
              <a:rPr sz="1800" b="1" dirty="0">
                <a:latin typeface="Verdana"/>
                <a:cs typeface="Verdana"/>
              </a:rPr>
              <a:t>e</a:t>
            </a:r>
            <a:r>
              <a:rPr sz="1800" b="1" spc="-20" dirty="0">
                <a:latin typeface="Verdana"/>
                <a:cs typeface="Verdana"/>
              </a:rPr>
              <a:t>s</a:t>
            </a:r>
            <a:r>
              <a:rPr sz="1800" b="1" spc="-10" dirty="0">
                <a:latin typeface="Verdana"/>
                <a:cs typeface="Verdana"/>
              </a:rPr>
              <a:t>hn</a:t>
            </a:r>
            <a:r>
              <a:rPr sz="1800" b="1" dirty="0">
                <a:latin typeface="Verdana"/>
                <a:cs typeface="Verdana"/>
              </a:rPr>
              <a:t>e</a:t>
            </a:r>
            <a:r>
              <a:rPr sz="1800" b="1" spc="-20" dirty="0">
                <a:latin typeface="Verdana"/>
                <a:cs typeface="Verdana"/>
              </a:rPr>
              <a:t>s</a:t>
            </a:r>
            <a:r>
              <a:rPr sz="1800" b="1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05325" y="1628775"/>
            <a:ext cx="114300" cy="4572000"/>
          </a:xfrm>
          <a:custGeom>
            <a:avLst/>
            <a:gdLst/>
            <a:ahLst/>
            <a:cxnLst/>
            <a:rect l="l" t="t" r="r" b="b"/>
            <a:pathLst>
              <a:path w="114300" h="4572000">
                <a:moveTo>
                  <a:pt x="38100" y="4457700"/>
                </a:moveTo>
                <a:lnTo>
                  <a:pt x="0" y="4457700"/>
                </a:lnTo>
                <a:lnTo>
                  <a:pt x="57150" y="4572000"/>
                </a:lnTo>
                <a:lnTo>
                  <a:pt x="104787" y="4476724"/>
                </a:lnTo>
                <a:lnTo>
                  <a:pt x="38100" y="4476724"/>
                </a:lnTo>
                <a:lnTo>
                  <a:pt x="38100" y="4457700"/>
                </a:lnTo>
                <a:close/>
              </a:path>
              <a:path w="114300" h="4572000">
                <a:moveTo>
                  <a:pt x="76200" y="95250"/>
                </a:moveTo>
                <a:lnTo>
                  <a:pt x="38100" y="95250"/>
                </a:lnTo>
                <a:lnTo>
                  <a:pt x="38100" y="4476724"/>
                </a:lnTo>
                <a:lnTo>
                  <a:pt x="76200" y="4476724"/>
                </a:lnTo>
                <a:lnTo>
                  <a:pt x="76200" y="95250"/>
                </a:lnTo>
                <a:close/>
              </a:path>
              <a:path w="114300" h="4572000">
                <a:moveTo>
                  <a:pt x="114300" y="4457700"/>
                </a:moveTo>
                <a:lnTo>
                  <a:pt x="76200" y="4457700"/>
                </a:lnTo>
                <a:lnTo>
                  <a:pt x="76200" y="4476724"/>
                </a:lnTo>
                <a:lnTo>
                  <a:pt x="104787" y="4476724"/>
                </a:lnTo>
                <a:lnTo>
                  <a:pt x="114300" y="4457700"/>
                </a:lnTo>
                <a:close/>
              </a:path>
              <a:path w="114300" h="457200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4572000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DFD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6475" y="3857625"/>
            <a:ext cx="4572000" cy="114300"/>
          </a:xfrm>
          <a:custGeom>
            <a:avLst/>
            <a:gdLst/>
            <a:ahLst/>
            <a:cxnLst/>
            <a:rect l="l" t="t" r="r" b="b"/>
            <a:pathLst>
              <a:path w="45720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4572000" h="114300">
                <a:moveTo>
                  <a:pt x="4457700" y="0"/>
                </a:moveTo>
                <a:lnTo>
                  <a:pt x="4457700" y="114300"/>
                </a:lnTo>
                <a:lnTo>
                  <a:pt x="4533900" y="76200"/>
                </a:lnTo>
                <a:lnTo>
                  <a:pt x="4476750" y="76200"/>
                </a:lnTo>
                <a:lnTo>
                  <a:pt x="4476750" y="38100"/>
                </a:lnTo>
                <a:lnTo>
                  <a:pt x="4533900" y="38100"/>
                </a:lnTo>
                <a:lnTo>
                  <a:pt x="4457700" y="0"/>
                </a:lnTo>
                <a:close/>
              </a:path>
              <a:path w="457200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4572000" h="114300">
                <a:moveTo>
                  <a:pt x="445770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4457700" y="76200"/>
                </a:lnTo>
                <a:lnTo>
                  <a:pt x="4457700" y="38100"/>
                </a:lnTo>
                <a:close/>
              </a:path>
              <a:path w="4572000" h="114300">
                <a:moveTo>
                  <a:pt x="4533900" y="38100"/>
                </a:moveTo>
                <a:lnTo>
                  <a:pt x="4476750" y="38100"/>
                </a:lnTo>
                <a:lnTo>
                  <a:pt x="4476750" y="76200"/>
                </a:lnTo>
                <a:lnTo>
                  <a:pt x="4533900" y="76200"/>
                </a:lnTo>
                <a:lnTo>
                  <a:pt x="4572000" y="57150"/>
                </a:lnTo>
                <a:lnTo>
                  <a:pt x="4533900" y="38100"/>
                </a:lnTo>
                <a:close/>
              </a:path>
            </a:pathLst>
          </a:custGeom>
          <a:solidFill>
            <a:srgbClr val="DFD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54527" y="2291714"/>
            <a:ext cx="3232150" cy="3232150"/>
          </a:xfrm>
          <a:custGeom>
            <a:avLst/>
            <a:gdLst/>
            <a:ahLst/>
            <a:cxnLst/>
            <a:rect l="l" t="t" r="r" b="b"/>
            <a:pathLst>
              <a:path w="3232150" h="3232150">
                <a:moveTo>
                  <a:pt x="40386" y="3110611"/>
                </a:moveTo>
                <a:lnTo>
                  <a:pt x="0" y="3231769"/>
                </a:lnTo>
                <a:lnTo>
                  <a:pt x="121285" y="3191383"/>
                </a:lnTo>
                <a:lnTo>
                  <a:pt x="107801" y="3177921"/>
                </a:lnTo>
                <a:lnTo>
                  <a:pt x="80772" y="3177921"/>
                </a:lnTo>
                <a:lnTo>
                  <a:pt x="53848" y="3150997"/>
                </a:lnTo>
                <a:lnTo>
                  <a:pt x="67331" y="3137514"/>
                </a:lnTo>
                <a:lnTo>
                  <a:pt x="40386" y="3110611"/>
                </a:lnTo>
                <a:close/>
              </a:path>
              <a:path w="3232150" h="3232150">
                <a:moveTo>
                  <a:pt x="67331" y="3137514"/>
                </a:moveTo>
                <a:lnTo>
                  <a:pt x="53848" y="3150997"/>
                </a:lnTo>
                <a:lnTo>
                  <a:pt x="80772" y="3177921"/>
                </a:lnTo>
                <a:lnTo>
                  <a:pt x="94276" y="3164416"/>
                </a:lnTo>
                <a:lnTo>
                  <a:pt x="67331" y="3137514"/>
                </a:lnTo>
                <a:close/>
              </a:path>
              <a:path w="3232150" h="3232150">
                <a:moveTo>
                  <a:pt x="94276" y="3164416"/>
                </a:moveTo>
                <a:lnTo>
                  <a:pt x="80772" y="3177921"/>
                </a:lnTo>
                <a:lnTo>
                  <a:pt x="107801" y="3177921"/>
                </a:lnTo>
                <a:lnTo>
                  <a:pt x="94276" y="3164416"/>
                </a:lnTo>
                <a:close/>
              </a:path>
              <a:path w="3232150" h="3232150">
                <a:moveTo>
                  <a:pt x="3137534" y="67436"/>
                </a:moveTo>
                <a:lnTo>
                  <a:pt x="67331" y="3137514"/>
                </a:lnTo>
                <a:lnTo>
                  <a:pt x="94276" y="3164416"/>
                </a:lnTo>
                <a:lnTo>
                  <a:pt x="3164458" y="94360"/>
                </a:lnTo>
                <a:lnTo>
                  <a:pt x="3137534" y="67436"/>
                </a:lnTo>
                <a:close/>
              </a:path>
              <a:path w="3232150" h="3232150">
                <a:moveTo>
                  <a:pt x="3213796" y="53975"/>
                </a:moveTo>
                <a:lnTo>
                  <a:pt x="3150997" y="53975"/>
                </a:lnTo>
                <a:lnTo>
                  <a:pt x="3177921" y="80899"/>
                </a:lnTo>
                <a:lnTo>
                  <a:pt x="3164458" y="94360"/>
                </a:lnTo>
                <a:lnTo>
                  <a:pt x="3191383" y="121285"/>
                </a:lnTo>
                <a:lnTo>
                  <a:pt x="3213796" y="53975"/>
                </a:lnTo>
                <a:close/>
              </a:path>
              <a:path w="3232150" h="3232150">
                <a:moveTo>
                  <a:pt x="3150997" y="53975"/>
                </a:moveTo>
                <a:lnTo>
                  <a:pt x="3137534" y="67436"/>
                </a:lnTo>
                <a:lnTo>
                  <a:pt x="3164458" y="94360"/>
                </a:lnTo>
                <a:lnTo>
                  <a:pt x="3177921" y="80899"/>
                </a:lnTo>
                <a:lnTo>
                  <a:pt x="3150997" y="53975"/>
                </a:lnTo>
                <a:close/>
              </a:path>
              <a:path w="3232150" h="3232150">
                <a:moveTo>
                  <a:pt x="3231769" y="0"/>
                </a:moveTo>
                <a:lnTo>
                  <a:pt x="3110484" y="40386"/>
                </a:lnTo>
                <a:lnTo>
                  <a:pt x="3137534" y="67436"/>
                </a:lnTo>
                <a:lnTo>
                  <a:pt x="3150997" y="53975"/>
                </a:lnTo>
                <a:lnTo>
                  <a:pt x="3213796" y="53975"/>
                </a:lnTo>
                <a:lnTo>
                  <a:pt x="3231769" y="0"/>
                </a:lnTo>
                <a:close/>
              </a:path>
            </a:pathLst>
          </a:custGeom>
          <a:solidFill>
            <a:srgbClr val="DFD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35732" y="2293873"/>
            <a:ext cx="3233420" cy="3230880"/>
          </a:xfrm>
          <a:custGeom>
            <a:avLst/>
            <a:gdLst/>
            <a:ahLst/>
            <a:cxnLst/>
            <a:rect l="l" t="t" r="r" b="b"/>
            <a:pathLst>
              <a:path w="3233420" h="3230879">
                <a:moveTo>
                  <a:pt x="3138546" y="3163320"/>
                </a:moveTo>
                <a:lnTo>
                  <a:pt x="3111627" y="3190240"/>
                </a:lnTo>
                <a:lnTo>
                  <a:pt x="3232912" y="3230626"/>
                </a:lnTo>
                <a:lnTo>
                  <a:pt x="3214906" y="3176778"/>
                </a:lnTo>
                <a:lnTo>
                  <a:pt x="3152013" y="3176778"/>
                </a:lnTo>
                <a:lnTo>
                  <a:pt x="3138546" y="3163320"/>
                </a:lnTo>
                <a:close/>
              </a:path>
              <a:path w="3233420" h="3230879">
                <a:moveTo>
                  <a:pt x="3165470" y="3136396"/>
                </a:moveTo>
                <a:lnTo>
                  <a:pt x="3138546" y="3163320"/>
                </a:lnTo>
                <a:lnTo>
                  <a:pt x="3152013" y="3176778"/>
                </a:lnTo>
                <a:lnTo>
                  <a:pt x="3178937" y="3149854"/>
                </a:lnTo>
                <a:lnTo>
                  <a:pt x="3165470" y="3136396"/>
                </a:lnTo>
                <a:close/>
              </a:path>
              <a:path w="3233420" h="3230879">
                <a:moveTo>
                  <a:pt x="3192398" y="3109467"/>
                </a:moveTo>
                <a:lnTo>
                  <a:pt x="3165470" y="3136396"/>
                </a:lnTo>
                <a:lnTo>
                  <a:pt x="3178937" y="3149854"/>
                </a:lnTo>
                <a:lnTo>
                  <a:pt x="3152013" y="3176778"/>
                </a:lnTo>
                <a:lnTo>
                  <a:pt x="3214906" y="3176778"/>
                </a:lnTo>
                <a:lnTo>
                  <a:pt x="3192398" y="3109467"/>
                </a:lnTo>
                <a:close/>
              </a:path>
              <a:path w="3233420" h="3230879">
                <a:moveTo>
                  <a:pt x="94302" y="67368"/>
                </a:moveTo>
                <a:lnTo>
                  <a:pt x="67378" y="94292"/>
                </a:lnTo>
                <a:lnTo>
                  <a:pt x="3138546" y="3163320"/>
                </a:lnTo>
                <a:lnTo>
                  <a:pt x="3165470" y="3136396"/>
                </a:lnTo>
                <a:lnTo>
                  <a:pt x="94302" y="67368"/>
                </a:lnTo>
                <a:close/>
              </a:path>
              <a:path w="3233420" h="3230879">
                <a:moveTo>
                  <a:pt x="0" y="0"/>
                </a:moveTo>
                <a:lnTo>
                  <a:pt x="40386" y="121285"/>
                </a:lnTo>
                <a:lnTo>
                  <a:pt x="67378" y="94292"/>
                </a:lnTo>
                <a:lnTo>
                  <a:pt x="53848" y="80772"/>
                </a:lnTo>
                <a:lnTo>
                  <a:pt x="80772" y="53848"/>
                </a:lnTo>
                <a:lnTo>
                  <a:pt x="107823" y="53848"/>
                </a:lnTo>
                <a:lnTo>
                  <a:pt x="121285" y="40386"/>
                </a:lnTo>
                <a:lnTo>
                  <a:pt x="0" y="0"/>
                </a:lnTo>
                <a:close/>
              </a:path>
              <a:path w="3233420" h="3230879">
                <a:moveTo>
                  <a:pt x="80772" y="53848"/>
                </a:moveTo>
                <a:lnTo>
                  <a:pt x="53848" y="80772"/>
                </a:lnTo>
                <a:lnTo>
                  <a:pt x="67378" y="94292"/>
                </a:lnTo>
                <a:lnTo>
                  <a:pt x="94302" y="67368"/>
                </a:lnTo>
                <a:lnTo>
                  <a:pt x="80772" y="53848"/>
                </a:lnTo>
                <a:close/>
              </a:path>
              <a:path w="3233420" h="3230879">
                <a:moveTo>
                  <a:pt x="107823" y="53848"/>
                </a:moveTo>
                <a:lnTo>
                  <a:pt x="80772" y="53848"/>
                </a:lnTo>
                <a:lnTo>
                  <a:pt x="94302" y="67368"/>
                </a:lnTo>
                <a:lnTo>
                  <a:pt x="107823" y="53848"/>
                </a:lnTo>
                <a:close/>
              </a:path>
            </a:pathLst>
          </a:custGeom>
          <a:solidFill>
            <a:srgbClr val="DFD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5" dirty="0"/>
              <a:t>THE</a:t>
            </a:r>
            <a:r>
              <a:rPr spc="-645" dirty="0"/>
              <a:t> </a:t>
            </a:r>
            <a:r>
              <a:rPr spc="-70" dirty="0"/>
              <a:t>TERADATA </a:t>
            </a:r>
            <a:r>
              <a:rPr spc="15" dirty="0"/>
              <a:t>DIFFERENCE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36700" y="1215389"/>
            <a:ext cx="603377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i="1" dirty="0">
                <a:latin typeface="Gill Sans MT"/>
                <a:cs typeface="Gill Sans MT"/>
              </a:rPr>
              <a:t>“MULTI-DIMENSIONAL</a:t>
            </a:r>
            <a:r>
              <a:rPr sz="3200" i="1" spc="-175" dirty="0">
                <a:latin typeface="Gill Sans MT"/>
                <a:cs typeface="Gill Sans MT"/>
              </a:rPr>
              <a:t> </a:t>
            </a:r>
            <a:r>
              <a:rPr sz="3200" i="1" spc="20" dirty="0">
                <a:latin typeface="Gill Sans MT"/>
                <a:cs typeface="Gill Sans MT"/>
              </a:rPr>
              <a:t>SCALABILITY”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622808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20" dirty="0"/>
              <a:t>KEY</a:t>
            </a:r>
            <a:r>
              <a:rPr spc="-645" dirty="0"/>
              <a:t> </a:t>
            </a:r>
            <a:r>
              <a:rPr spc="-70" dirty="0"/>
              <a:t>TERADATA </a:t>
            </a:r>
            <a:r>
              <a:rPr spc="-25" dirty="0"/>
              <a:t>DIFFERENTIATORS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6700" y="2075180"/>
            <a:ext cx="4754880" cy="13176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3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5" dirty="0">
                <a:latin typeface="Gill Sans MT"/>
                <a:cs typeface="Gill Sans MT"/>
              </a:rPr>
              <a:t>Parallelism </a:t>
            </a:r>
            <a:r>
              <a:rPr sz="2000" spc="5" dirty="0">
                <a:latin typeface="Gill Sans MT"/>
                <a:cs typeface="Gill Sans MT"/>
              </a:rPr>
              <a:t>throughout</a:t>
            </a:r>
            <a:r>
              <a:rPr sz="2000" spc="-37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platform</a:t>
            </a:r>
            <a:endParaRPr sz="20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5" dirty="0">
                <a:latin typeface="Gill Sans MT"/>
                <a:cs typeface="Gill Sans MT"/>
              </a:rPr>
              <a:t>Shared </a:t>
            </a:r>
            <a:r>
              <a:rPr sz="2000" spc="20" dirty="0">
                <a:latin typeface="Gill Sans MT"/>
                <a:cs typeface="Gill Sans MT"/>
              </a:rPr>
              <a:t>Nothing</a:t>
            </a:r>
            <a:r>
              <a:rPr sz="2000" spc="-400" dirty="0">
                <a:latin typeface="Gill Sans MT"/>
                <a:cs typeface="Gill Sans MT"/>
              </a:rPr>
              <a:t> </a:t>
            </a:r>
            <a:r>
              <a:rPr sz="2000" spc="-5" dirty="0">
                <a:latin typeface="Gill Sans MT"/>
                <a:cs typeface="Gill Sans MT"/>
              </a:rPr>
              <a:t>Architecture</a:t>
            </a:r>
            <a:endParaRPr sz="20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43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5" dirty="0">
                <a:latin typeface="Gill Sans MT"/>
                <a:cs typeface="Gill Sans MT"/>
              </a:rPr>
              <a:t>Proprietary </a:t>
            </a:r>
            <a:r>
              <a:rPr sz="2000" spc="10" dirty="0">
                <a:latin typeface="Gill Sans MT"/>
                <a:cs typeface="Gill Sans MT"/>
              </a:rPr>
              <a:t>intelligent</a:t>
            </a:r>
            <a:r>
              <a:rPr sz="2000" spc="-44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system inter-connect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137" y="0"/>
            <a:ext cx="552386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NCR</a:t>
            </a:r>
            <a:r>
              <a:rPr spc="-80" dirty="0"/>
              <a:t> </a:t>
            </a:r>
            <a:r>
              <a:rPr spc="40" dirty="0"/>
              <a:t>5400</a:t>
            </a:r>
            <a:r>
              <a:rPr spc="-195" dirty="0"/>
              <a:t> </a:t>
            </a:r>
            <a:r>
              <a:rPr spc="-10" dirty="0"/>
              <a:t>SERVER</a:t>
            </a:r>
            <a:r>
              <a:rPr spc="-595" dirty="0"/>
              <a:t> </a:t>
            </a:r>
            <a:r>
              <a:rPr spc="-35" dirty="0"/>
              <a:t>VALUE</a:t>
            </a:r>
            <a:r>
              <a:rPr spc="-190" dirty="0"/>
              <a:t> </a:t>
            </a:r>
            <a:r>
              <a:rPr spc="-50" dirty="0"/>
              <a:t>PROP</a:t>
            </a:r>
          </a:p>
        </p:txBody>
      </p:sp>
      <p:sp>
        <p:nvSpPr>
          <p:cNvPr id="3" name="object 3"/>
          <p:cNvSpPr/>
          <p:nvPr/>
        </p:nvSpPr>
        <p:spPr>
          <a:xfrm>
            <a:off x="314325" y="1381125"/>
            <a:ext cx="32004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0284" y="1295310"/>
            <a:ext cx="4248785" cy="460375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93700" indent="-381635">
              <a:lnSpc>
                <a:spcPct val="100000"/>
              </a:lnSpc>
              <a:spcBef>
                <a:spcPts val="1190"/>
              </a:spcBef>
              <a:buClr>
                <a:srgbClr val="B71E42"/>
              </a:buClr>
              <a:buAutoNum type="arabicPeriod"/>
              <a:tabLst>
                <a:tab pos="393700" algn="l"/>
                <a:tab pos="394335" algn="l"/>
              </a:tabLst>
            </a:pPr>
            <a:r>
              <a:rPr sz="2000" spc="5" dirty="0">
                <a:solidFill>
                  <a:srgbClr val="DE468E"/>
                </a:solidFill>
                <a:latin typeface="Gill Sans MT"/>
                <a:cs typeface="Gill Sans MT"/>
              </a:rPr>
              <a:t>Better</a:t>
            </a:r>
            <a:r>
              <a:rPr sz="2000" spc="-9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spc="5" dirty="0">
                <a:solidFill>
                  <a:srgbClr val="DE468E"/>
                </a:solidFill>
                <a:latin typeface="Gill Sans MT"/>
                <a:cs typeface="Gill Sans MT"/>
              </a:rPr>
              <a:t>Price/Performance</a:t>
            </a:r>
            <a:endParaRPr sz="20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20% Performance</a:t>
            </a:r>
            <a:r>
              <a:rPr sz="1800" spc="-229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Improvement</a:t>
            </a:r>
            <a:endParaRPr sz="18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12% </a:t>
            </a:r>
            <a:r>
              <a:rPr sz="1800" spc="5" dirty="0">
                <a:latin typeface="Gill Sans MT"/>
                <a:cs typeface="Gill Sans MT"/>
              </a:rPr>
              <a:t>Price/Performance</a:t>
            </a:r>
            <a:r>
              <a:rPr sz="1800" spc="-320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Improvement</a:t>
            </a:r>
            <a:endParaRPr sz="18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93700" indent="-381635">
              <a:lnSpc>
                <a:spcPct val="100000"/>
              </a:lnSpc>
              <a:buClr>
                <a:srgbClr val="B71E42"/>
              </a:buClr>
              <a:buAutoNum type="arabicPeriod"/>
              <a:tabLst>
                <a:tab pos="393700" algn="l"/>
                <a:tab pos="394335" algn="l"/>
              </a:tabLst>
            </a:pPr>
            <a:r>
              <a:rPr sz="2000" spc="20" dirty="0">
                <a:solidFill>
                  <a:srgbClr val="DE468E"/>
                </a:solidFill>
                <a:latin typeface="Gill Sans MT"/>
                <a:cs typeface="Gill Sans MT"/>
              </a:rPr>
              <a:t>Advanced Cabinet</a:t>
            </a:r>
            <a:r>
              <a:rPr sz="2000" spc="-37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spc="5" dirty="0">
                <a:solidFill>
                  <a:srgbClr val="DE468E"/>
                </a:solidFill>
                <a:latin typeface="Gill Sans MT"/>
                <a:cs typeface="Gill Sans MT"/>
              </a:rPr>
              <a:t>Design</a:t>
            </a:r>
            <a:endParaRPr sz="20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Up to 10 Nodes </a:t>
            </a:r>
            <a:r>
              <a:rPr sz="1800" spc="-25" dirty="0">
                <a:latin typeface="Gill Sans MT"/>
                <a:cs typeface="Gill Sans MT"/>
              </a:rPr>
              <a:t>Per</a:t>
            </a:r>
            <a:r>
              <a:rPr sz="1800" spc="-6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Cabinet</a:t>
            </a:r>
            <a:endParaRPr sz="18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Up to a 40% Reduction </a:t>
            </a:r>
            <a:r>
              <a:rPr sz="1800" spc="-15" dirty="0">
                <a:latin typeface="Gill Sans MT"/>
                <a:cs typeface="Gill Sans MT"/>
              </a:rPr>
              <a:t>in </a:t>
            </a:r>
            <a:r>
              <a:rPr sz="1800" spc="-20" dirty="0">
                <a:latin typeface="Gill Sans MT"/>
                <a:cs typeface="Gill Sans MT"/>
              </a:rPr>
              <a:t>Floor</a:t>
            </a:r>
            <a:r>
              <a:rPr sz="1800" spc="-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Space</a:t>
            </a:r>
            <a:endParaRPr sz="18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93700" indent="-381635">
              <a:lnSpc>
                <a:spcPct val="100000"/>
              </a:lnSpc>
              <a:buClr>
                <a:srgbClr val="B71E42"/>
              </a:buClr>
              <a:buAutoNum type="arabicPeriod"/>
              <a:tabLst>
                <a:tab pos="393700" algn="l"/>
                <a:tab pos="394335" algn="l"/>
              </a:tabLst>
            </a:pPr>
            <a:r>
              <a:rPr sz="2000" spc="10" dirty="0">
                <a:solidFill>
                  <a:srgbClr val="DE468E"/>
                </a:solidFill>
                <a:latin typeface="Gill Sans MT"/>
                <a:cs typeface="Gill Sans MT"/>
              </a:rPr>
              <a:t>Investment</a:t>
            </a:r>
            <a:r>
              <a:rPr sz="2000" spc="-19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spc="5" dirty="0">
                <a:solidFill>
                  <a:srgbClr val="DE468E"/>
                </a:solidFill>
                <a:latin typeface="Gill Sans MT"/>
                <a:cs typeface="Gill Sans MT"/>
              </a:rPr>
              <a:t>Protection</a:t>
            </a:r>
            <a:endParaRPr sz="20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5" dirty="0">
                <a:latin typeface="Gill Sans MT"/>
                <a:cs typeface="Gill Sans MT"/>
              </a:rPr>
              <a:t>Multi </a:t>
            </a:r>
            <a:r>
              <a:rPr sz="1800" spc="5" dirty="0">
                <a:latin typeface="Gill Sans MT"/>
                <a:cs typeface="Gill Sans MT"/>
              </a:rPr>
              <a:t>Generation (5)</a:t>
            </a:r>
            <a:r>
              <a:rPr sz="1800" spc="-10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Coexistence</a:t>
            </a:r>
            <a:endParaRPr sz="1800">
              <a:latin typeface="Gill Sans MT"/>
              <a:cs typeface="Gill Sans MT"/>
            </a:endParaRPr>
          </a:p>
          <a:p>
            <a:pPr marL="699135" lvl="1" indent="-3435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32-bit/64-bit </a:t>
            </a:r>
            <a:r>
              <a:rPr sz="1800" spc="-30" dirty="0">
                <a:latin typeface="Gill Sans MT"/>
                <a:cs typeface="Gill Sans MT"/>
              </a:rPr>
              <a:t>Transition</a:t>
            </a:r>
            <a:r>
              <a:rPr sz="1800" spc="-26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Platform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137" y="0"/>
            <a:ext cx="6026150" cy="9569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30"/>
              </a:spcBef>
            </a:pPr>
            <a:r>
              <a:rPr spc="15" dirty="0"/>
              <a:t>NCR </a:t>
            </a:r>
            <a:r>
              <a:rPr spc="40" dirty="0"/>
              <a:t>5400 </a:t>
            </a:r>
            <a:r>
              <a:rPr spc="-10" dirty="0"/>
              <a:t>SERVER </a:t>
            </a:r>
            <a:r>
              <a:rPr spc="20" dirty="0"/>
              <a:t>KEY</a:t>
            </a:r>
            <a:r>
              <a:rPr spc="-620" dirty="0"/>
              <a:t> </a:t>
            </a:r>
            <a:r>
              <a:rPr spc="15" dirty="0"/>
              <a:t>MESSAGES</a:t>
            </a:r>
          </a:p>
          <a:p>
            <a:pPr marL="12700">
              <a:lnSpc>
                <a:spcPts val="3650"/>
              </a:lnSpc>
            </a:pPr>
            <a:r>
              <a:rPr i="1" spc="15" dirty="0">
                <a:solidFill>
                  <a:srgbClr val="DE468E"/>
                </a:solidFill>
                <a:latin typeface="Gill Sans MT"/>
                <a:cs typeface="Gill Sans MT"/>
              </a:rPr>
              <a:t>#2 – </a:t>
            </a:r>
            <a:r>
              <a:rPr i="1" spc="-20" dirty="0">
                <a:solidFill>
                  <a:srgbClr val="DE468E"/>
                </a:solidFill>
                <a:latin typeface="Gill Sans MT"/>
                <a:cs typeface="Gill Sans MT"/>
              </a:rPr>
              <a:t>ADVANCED </a:t>
            </a:r>
            <a:r>
              <a:rPr i="1" spc="40" dirty="0">
                <a:solidFill>
                  <a:srgbClr val="DE468E"/>
                </a:solidFill>
                <a:latin typeface="Gill Sans MT"/>
                <a:cs typeface="Gill Sans MT"/>
              </a:rPr>
              <a:t>CABINET</a:t>
            </a:r>
            <a:r>
              <a:rPr i="1" spc="-61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i="1" spc="10" dirty="0">
                <a:solidFill>
                  <a:srgbClr val="DE468E"/>
                </a:solidFill>
                <a:latin typeface="Gill Sans MT"/>
                <a:cs typeface="Gill Sans MT"/>
              </a:rPr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5137" y="1377634"/>
            <a:ext cx="3719195" cy="11220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431800" marR="5080" indent="-419734">
              <a:lnSpc>
                <a:spcPct val="120500"/>
              </a:lnSpc>
              <a:spcBef>
                <a:spcPts val="50"/>
              </a:spcBef>
              <a:buClr>
                <a:srgbClr val="B71E42"/>
              </a:buClr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15" dirty="0">
                <a:latin typeface="Gill Sans MT"/>
                <a:cs typeface="Gill Sans MT"/>
              </a:rPr>
              <a:t>Revolutionary cabinet</a:t>
            </a:r>
            <a:r>
              <a:rPr sz="2000" spc="-41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increases  reliability </a:t>
            </a:r>
            <a:r>
              <a:rPr sz="2000" spc="35" dirty="0">
                <a:latin typeface="Gill Sans MT"/>
                <a:cs typeface="Gill Sans MT"/>
              </a:rPr>
              <a:t>and </a:t>
            </a:r>
            <a:r>
              <a:rPr sz="2000" spc="10" dirty="0">
                <a:latin typeface="Gill Sans MT"/>
                <a:cs typeface="Gill Sans MT"/>
              </a:rPr>
              <a:t>provides greater  </a:t>
            </a:r>
            <a:r>
              <a:rPr sz="2000" spc="15" dirty="0">
                <a:latin typeface="Gill Sans MT"/>
                <a:cs typeface="Gill Sans MT"/>
              </a:rPr>
              <a:t>configuration</a:t>
            </a:r>
            <a:r>
              <a:rPr sz="2000" spc="-22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flexibility.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8355" y="2544762"/>
            <a:ext cx="4008120" cy="383159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93700" marR="187325" indent="-381635">
              <a:lnSpc>
                <a:spcPct val="120000"/>
              </a:lnSpc>
              <a:spcBef>
                <a:spcPts val="60"/>
              </a:spcBef>
              <a:buClr>
                <a:srgbClr val="B71E42"/>
              </a:buClr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1800" dirty="0">
                <a:latin typeface="Gill Sans MT"/>
                <a:cs typeface="Gill Sans MT"/>
              </a:rPr>
              <a:t>up to 10 nodes </a:t>
            </a:r>
            <a:r>
              <a:rPr sz="1800" spc="10" dirty="0">
                <a:latin typeface="Gill Sans MT"/>
                <a:cs typeface="Gill Sans MT"/>
              </a:rPr>
              <a:t>per </a:t>
            </a:r>
            <a:r>
              <a:rPr sz="1800" spc="5" dirty="0">
                <a:latin typeface="Gill Sans MT"/>
                <a:cs typeface="Gill Sans MT"/>
              </a:rPr>
              <a:t>cabinet </a:t>
            </a:r>
            <a:r>
              <a:rPr sz="1800" dirty="0">
                <a:latin typeface="Gill Sans MT"/>
                <a:cs typeface="Gill Sans MT"/>
              </a:rPr>
              <a:t>enable a  20% - 40% </a:t>
            </a:r>
            <a:r>
              <a:rPr sz="1800" spc="-5" dirty="0">
                <a:latin typeface="Gill Sans MT"/>
                <a:cs typeface="Gill Sans MT"/>
              </a:rPr>
              <a:t>smaller footprint than </a:t>
            </a:r>
            <a:r>
              <a:rPr sz="1800" dirty="0">
                <a:latin typeface="Gill Sans MT"/>
                <a:cs typeface="Gill Sans MT"/>
              </a:rPr>
              <a:t>the  5380</a:t>
            </a:r>
            <a:endParaRPr sz="1800">
              <a:latin typeface="Gill Sans MT"/>
              <a:cs typeface="Gill Sans MT"/>
            </a:endParaRPr>
          </a:p>
          <a:p>
            <a:pPr marL="393700" marR="204470" indent="-381635">
              <a:lnSpc>
                <a:spcPct val="120000"/>
              </a:lnSpc>
              <a:spcBef>
                <a:spcPts val="484"/>
              </a:spcBef>
              <a:buClr>
                <a:srgbClr val="B71E42"/>
              </a:buClr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1800" dirty="0">
                <a:latin typeface="Gill Sans MT"/>
                <a:cs typeface="Gill Sans MT"/>
              </a:rPr>
              <a:t>30% </a:t>
            </a:r>
            <a:r>
              <a:rPr sz="1800" spc="5" dirty="0">
                <a:latin typeface="Gill Sans MT"/>
                <a:cs typeface="Gill Sans MT"/>
              </a:rPr>
              <a:t>increase </a:t>
            </a:r>
            <a:r>
              <a:rPr sz="1800" spc="-10" dirty="0">
                <a:latin typeface="Gill Sans MT"/>
                <a:cs typeface="Gill Sans MT"/>
              </a:rPr>
              <a:t>in </a:t>
            </a:r>
            <a:r>
              <a:rPr sz="1800" spc="5" dirty="0">
                <a:latin typeface="Gill Sans MT"/>
                <a:cs typeface="Gill Sans MT"/>
              </a:rPr>
              <a:t>system </a:t>
            </a:r>
            <a:r>
              <a:rPr sz="1800" spc="-5" dirty="0">
                <a:latin typeface="Gill Sans MT"/>
                <a:cs typeface="Gill Sans MT"/>
              </a:rPr>
              <a:t>storage  reliability </a:t>
            </a:r>
            <a:r>
              <a:rPr sz="1800" spc="-10" dirty="0">
                <a:latin typeface="Gill Sans MT"/>
                <a:cs typeface="Gill Sans MT"/>
              </a:rPr>
              <a:t>with </a:t>
            </a:r>
            <a:r>
              <a:rPr sz="1800" spc="10" dirty="0">
                <a:latin typeface="Gill Sans MT"/>
                <a:cs typeface="Gill Sans MT"/>
              </a:rPr>
              <a:t>new </a:t>
            </a:r>
            <a:r>
              <a:rPr sz="1800" spc="5" dirty="0">
                <a:latin typeface="Gill Sans MT"/>
                <a:cs typeface="Gill Sans MT"/>
              </a:rPr>
              <a:t>advanced</a:t>
            </a:r>
            <a:r>
              <a:rPr sz="1800" spc="-7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cooling  </a:t>
            </a:r>
            <a:r>
              <a:rPr sz="1800" spc="5" dirty="0">
                <a:latin typeface="Gill Sans MT"/>
                <a:cs typeface="Gill Sans MT"/>
              </a:rPr>
              <a:t>mechanisms</a:t>
            </a:r>
            <a:endParaRPr sz="1800">
              <a:latin typeface="Gill Sans MT"/>
              <a:cs typeface="Gill Sans MT"/>
            </a:endParaRPr>
          </a:p>
          <a:p>
            <a:pPr marL="393700" marR="5080" indent="-381635">
              <a:lnSpc>
                <a:spcPct val="120500"/>
              </a:lnSpc>
              <a:spcBef>
                <a:spcPts val="475"/>
              </a:spcBef>
              <a:buClr>
                <a:srgbClr val="B71E42"/>
              </a:buClr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1800" spc="5" dirty="0">
                <a:latin typeface="Gill Sans MT"/>
                <a:cs typeface="Gill Sans MT"/>
              </a:rPr>
              <a:t>Extend supported </a:t>
            </a:r>
            <a:r>
              <a:rPr sz="1800" spc="-5" dirty="0">
                <a:latin typeface="Gill Sans MT"/>
                <a:cs typeface="Gill Sans MT"/>
              </a:rPr>
              <a:t>distance </a:t>
            </a:r>
            <a:r>
              <a:rPr sz="1800" spc="-10" dirty="0">
                <a:latin typeface="Gill Sans MT"/>
                <a:cs typeface="Gill Sans MT"/>
              </a:rPr>
              <a:t>for </a:t>
            </a:r>
            <a:r>
              <a:rPr sz="1800" spc="-5" dirty="0">
                <a:latin typeface="Gill Sans MT"/>
                <a:cs typeface="Gill Sans MT"/>
              </a:rPr>
              <a:t>large  </a:t>
            </a:r>
            <a:r>
              <a:rPr sz="1800" spc="10" dirty="0">
                <a:latin typeface="Gill Sans MT"/>
                <a:cs typeface="Gill Sans MT"/>
              </a:rPr>
              <a:t>systems </a:t>
            </a:r>
            <a:r>
              <a:rPr sz="1800" dirty="0">
                <a:latin typeface="Gill Sans MT"/>
                <a:cs typeface="Gill Sans MT"/>
              </a:rPr>
              <a:t>(65+ </a:t>
            </a:r>
            <a:r>
              <a:rPr sz="1800" spc="-5" dirty="0">
                <a:latin typeface="Gill Sans MT"/>
                <a:cs typeface="Gill Sans MT"/>
              </a:rPr>
              <a:t>nodes) </a:t>
            </a:r>
            <a:r>
              <a:rPr sz="1800" spc="10" dirty="0">
                <a:latin typeface="Gill Sans MT"/>
                <a:cs typeface="Gill Sans MT"/>
              </a:rPr>
              <a:t>between</a:t>
            </a:r>
            <a:r>
              <a:rPr sz="1800" spc="-21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cabinets  to 300 – 600 </a:t>
            </a:r>
            <a:r>
              <a:rPr sz="1800" spc="20" dirty="0">
                <a:latin typeface="Gill Sans MT"/>
                <a:cs typeface="Gill Sans MT"/>
              </a:rPr>
              <a:t>meters </a:t>
            </a:r>
            <a:r>
              <a:rPr sz="1800" spc="-15" dirty="0">
                <a:latin typeface="Gill Sans MT"/>
                <a:cs typeface="Gill Sans MT"/>
              </a:rPr>
              <a:t>with </a:t>
            </a:r>
            <a:r>
              <a:rPr sz="1800" spc="10" dirty="0">
                <a:latin typeface="Gill Sans MT"/>
                <a:cs typeface="Gill Sans MT"/>
              </a:rPr>
              <a:t>new</a:t>
            </a:r>
            <a:r>
              <a:rPr sz="1800" spc="-245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BYNET  </a:t>
            </a:r>
            <a:r>
              <a:rPr sz="1800" spc="10" dirty="0">
                <a:latin typeface="Gill Sans MT"/>
                <a:cs typeface="Gill Sans MT"/>
              </a:rPr>
              <a:t>V3.</a:t>
            </a:r>
            <a:endParaRPr sz="1800">
              <a:latin typeface="Gill Sans MT"/>
              <a:cs typeface="Gill Sans MT"/>
            </a:endParaRPr>
          </a:p>
          <a:p>
            <a:pPr marL="393700" indent="-3816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1800" dirty="0">
                <a:latin typeface="Gill Sans MT"/>
                <a:cs typeface="Gill Sans MT"/>
              </a:rPr>
              <a:t>Doubles the </a:t>
            </a:r>
            <a:r>
              <a:rPr sz="1800" spc="10" dirty="0">
                <a:latin typeface="Gill Sans MT"/>
                <a:cs typeface="Gill Sans MT"/>
              </a:rPr>
              <a:t>number </a:t>
            </a:r>
            <a:r>
              <a:rPr sz="1800" spc="-10" dirty="0">
                <a:latin typeface="Gill Sans MT"/>
                <a:cs typeface="Gill Sans MT"/>
              </a:rPr>
              <a:t>of</a:t>
            </a:r>
            <a:r>
              <a:rPr sz="1800" spc="-9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configurable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672" y="6409372"/>
            <a:ext cx="1410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ill Sans MT"/>
                <a:cs typeface="Gill Sans MT"/>
              </a:rPr>
              <a:t>nodes to</a:t>
            </a:r>
            <a:r>
              <a:rPr sz="1800" spc="-135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1,024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5676" y="5891212"/>
            <a:ext cx="123825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0908" y="5886445"/>
            <a:ext cx="133359" cy="76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10601" y="5891212"/>
            <a:ext cx="123825" cy="66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5833" y="5886445"/>
            <a:ext cx="133359" cy="76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43776" y="1547812"/>
            <a:ext cx="57150" cy="4181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43776" y="1547812"/>
            <a:ext cx="57150" cy="4181475"/>
          </a:xfrm>
          <a:custGeom>
            <a:avLst/>
            <a:gdLst/>
            <a:ahLst/>
            <a:cxnLst/>
            <a:rect l="l" t="t" r="r" b="b"/>
            <a:pathLst>
              <a:path w="57150" h="4181475">
                <a:moveTo>
                  <a:pt x="0" y="4181475"/>
                </a:moveTo>
                <a:lnTo>
                  <a:pt x="57150" y="4181475"/>
                </a:lnTo>
                <a:lnTo>
                  <a:pt x="57150" y="0"/>
                </a:lnTo>
                <a:lnTo>
                  <a:pt x="0" y="0"/>
                </a:lnTo>
                <a:lnTo>
                  <a:pt x="0" y="418147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48701" y="1547812"/>
            <a:ext cx="47625" cy="41814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48701" y="1547812"/>
            <a:ext cx="47625" cy="4181475"/>
          </a:xfrm>
          <a:custGeom>
            <a:avLst/>
            <a:gdLst/>
            <a:ahLst/>
            <a:cxnLst/>
            <a:rect l="l" t="t" r="r" b="b"/>
            <a:pathLst>
              <a:path w="47625" h="4181475">
                <a:moveTo>
                  <a:pt x="0" y="4181475"/>
                </a:moveTo>
                <a:lnTo>
                  <a:pt x="47625" y="4181475"/>
                </a:lnTo>
                <a:lnTo>
                  <a:pt x="47625" y="0"/>
                </a:lnTo>
                <a:lnTo>
                  <a:pt x="0" y="0"/>
                </a:lnTo>
                <a:lnTo>
                  <a:pt x="0" y="418147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6626" y="1547812"/>
            <a:ext cx="57150" cy="4181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6626" y="1547812"/>
            <a:ext cx="57150" cy="4181475"/>
          </a:xfrm>
          <a:custGeom>
            <a:avLst/>
            <a:gdLst/>
            <a:ahLst/>
            <a:cxnLst/>
            <a:rect l="l" t="t" r="r" b="b"/>
            <a:pathLst>
              <a:path w="57150" h="4181475">
                <a:moveTo>
                  <a:pt x="0" y="4181475"/>
                </a:moveTo>
                <a:lnTo>
                  <a:pt x="57150" y="4181475"/>
                </a:lnTo>
                <a:lnTo>
                  <a:pt x="57150" y="0"/>
                </a:lnTo>
                <a:lnTo>
                  <a:pt x="0" y="0"/>
                </a:lnTo>
                <a:lnTo>
                  <a:pt x="0" y="418147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96326" y="1547812"/>
            <a:ext cx="57150" cy="41814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96326" y="1547812"/>
            <a:ext cx="57150" cy="4181475"/>
          </a:xfrm>
          <a:custGeom>
            <a:avLst/>
            <a:gdLst/>
            <a:ahLst/>
            <a:cxnLst/>
            <a:rect l="l" t="t" r="r" b="b"/>
            <a:pathLst>
              <a:path w="57150" h="4181475">
                <a:moveTo>
                  <a:pt x="0" y="4181475"/>
                </a:moveTo>
                <a:lnTo>
                  <a:pt x="57150" y="4181475"/>
                </a:lnTo>
                <a:lnTo>
                  <a:pt x="57150" y="0"/>
                </a:lnTo>
                <a:lnTo>
                  <a:pt x="0" y="0"/>
                </a:lnTo>
                <a:lnTo>
                  <a:pt x="0" y="418147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39001" y="1376425"/>
            <a:ext cx="1571625" cy="476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39001" y="1376425"/>
            <a:ext cx="1571625" cy="47625"/>
          </a:xfrm>
          <a:custGeom>
            <a:avLst/>
            <a:gdLst/>
            <a:ahLst/>
            <a:cxnLst/>
            <a:rect l="l" t="t" r="r" b="b"/>
            <a:pathLst>
              <a:path w="1571625" h="47625">
                <a:moveTo>
                  <a:pt x="0" y="47625"/>
                </a:moveTo>
                <a:lnTo>
                  <a:pt x="1571625" y="47625"/>
                </a:lnTo>
                <a:lnTo>
                  <a:pt x="1571625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96151" y="1424050"/>
            <a:ext cx="1457325" cy="571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6151" y="1424050"/>
            <a:ext cx="1457325" cy="57150"/>
          </a:xfrm>
          <a:custGeom>
            <a:avLst/>
            <a:gdLst/>
            <a:ahLst/>
            <a:cxnLst/>
            <a:rect l="l" t="t" r="r" b="b"/>
            <a:pathLst>
              <a:path w="1457325" h="57150">
                <a:moveTo>
                  <a:pt x="0" y="57150"/>
                </a:moveTo>
                <a:lnTo>
                  <a:pt x="1457325" y="57150"/>
                </a:lnTo>
                <a:lnTo>
                  <a:pt x="1457325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96151" y="1471675"/>
            <a:ext cx="1457325" cy="76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96151" y="1471675"/>
            <a:ext cx="1457325" cy="76200"/>
          </a:xfrm>
          <a:custGeom>
            <a:avLst/>
            <a:gdLst/>
            <a:ahLst/>
            <a:cxnLst/>
            <a:rect l="l" t="t" r="r" b="b"/>
            <a:pathLst>
              <a:path w="1457325" h="76200">
                <a:moveTo>
                  <a:pt x="0" y="76200"/>
                </a:moveTo>
                <a:lnTo>
                  <a:pt x="1457325" y="76200"/>
                </a:lnTo>
                <a:lnTo>
                  <a:pt x="14573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91401" y="1547875"/>
            <a:ext cx="1257300" cy="1047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1401" y="1547875"/>
            <a:ext cx="1257300" cy="104775"/>
          </a:xfrm>
          <a:custGeom>
            <a:avLst/>
            <a:gdLst/>
            <a:ahLst/>
            <a:cxnLst/>
            <a:rect l="l" t="t" r="r" b="b"/>
            <a:pathLst>
              <a:path w="1257300" h="104775">
                <a:moveTo>
                  <a:pt x="0" y="104775"/>
                </a:moveTo>
                <a:lnTo>
                  <a:pt x="1257300" y="104775"/>
                </a:lnTo>
                <a:lnTo>
                  <a:pt x="12573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96226" y="1614550"/>
            <a:ext cx="247650" cy="762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96226" y="1614550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91401" y="1652651"/>
            <a:ext cx="1257300" cy="1047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91401" y="1652651"/>
            <a:ext cx="1257300" cy="104775"/>
          </a:xfrm>
          <a:custGeom>
            <a:avLst/>
            <a:gdLst/>
            <a:ahLst/>
            <a:cxnLst/>
            <a:rect l="l" t="t" r="r" b="b"/>
            <a:pathLst>
              <a:path w="1257300" h="104775">
                <a:moveTo>
                  <a:pt x="0" y="104775"/>
                </a:moveTo>
                <a:lnTo>
                  <a:pt x="1257300" y="104775"/>
                </a:lnTo>
                <a:lnTo>
                  <a:pt x="12573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96226" y="1709801"/>
            <a:ext cx="247650" cy="857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96226" y="1709801"/>
            <a:ext cx="247650" cy="85725"/>
          </a:xfrm>
          <a:custGeom>
            <a:avLst/>
            <a:gdLst/>
            <a:ahLst/>
            <a:cxnLst/>
            <a:rect l="l" t="t" r="r" b="b"/>
            <a:pathLst>
              <a:path w="247650" h="85725">
                <a:moveTo>
                  <a:pt x="0" y="42799"/>
                </a:moveTo>
                <a:lnTo>
                  <a:pt x="9721" y="26146"/>
                </a:lnTo>
                <a:lnTo>
                  <a:pt x="36242" y="12541"/>
                </a:lnTo>
                <a:lnTo>
                  <a:pt x="75598" y="3365"/>
                </a:lnTo>
                <a:lnTo>
                  <a:pt x="123825" y="0"/>
                </a:lnTo>
                <a:lnTo>
                  <a:pt x="171997" y="3365"/>
                </a:lnTo>
                <a:lnTo>
                  <a:pt x="211359" y="12541"/>
                </a:lnTo>
                <a:lnTo>
                  <a:pt x="237910" y="26146"/>
                </a:lnTo>
                <a:lnTo>
                  <a:pt x="247650" y="42799"/>
                </a:lnTo>
                <a:lnTo>
                  <a:pt x="237910" y="59471"/>
                </a:lnTo>
                <a:lnTo>
                  <a:pt x="211359" y="73120"/>
                </a:lnTo>
                <a:lnTo>
                  <a:pt x="171997" y="82339"/>
                </a:lnTo>
                <a:lnTo>
                  <a:pt x="123825" y="85725"/>
                </a:lnTo>
                <a:lnTo>
                  <a:pt x="75598" y="82339"/>
                </a:lnTo>
                <a:lnTo>
                  <a:pt x="36242" y="73120"/>
                </a:lnTo>
                <a:lnTo>
                  <a:pt x="9721" y="59471"/>
                </a:lnTo>
                <a:lnTo>
                  <a:pt x="0" y="42799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91401" y="2605151"/>
            <a:ext cx="1257300" cy="2190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91401" y="2605151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10451" y="2624201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10451" y="2624201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7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7"/>
                </a:lnTo>
                <a:lnTo>
                  <a:pt x="1219200" y="166370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70"/>
                </a:lnTo>
                <a:lnTo>
                  <a:pt x="0" y="14477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19976" y="2633726"/>
            <a:ext cx="1200150" cy="1619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19976" y="2633726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3"/>
                </a:moveTo>
                <a:lnTo>
                  <a:pt x="0" y="5841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1"/>
                </a:lnTo>
                <a:lnTo>
                  <a:pt x="1200150" y="12953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3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24675" y="2705100"/>
            <a:ext cx="1181100" cy="762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24675" y="2600325"/>
            <a:ext cx="1219200" cy="1905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15301" y="2662301"/>
            <a:ext cx="161925" cy="85725"/>
          </a:xfrm>
          <a:custGeom>
            <a:avLst/>
            <a:gdLst/>
            <a:ahLst/>
            <a:cxnLst/>
            <a:rect l="l" t="t" r="r" b="b"/>
            <a:pathLst>
              <a:path w="161925" h="85725">
                <a:moveTo>
                  <a:pt x="0" y="85725"/>
                </a:moveTo>
                <a:lnTo>
                  <a:pt x="161925" y="85725"/>
                </a:lnTo>
                <a:lnTo>
                  <a:pt x="1619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15301" y="2705163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85725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15301" y="2662301"/>
            <a:ext cx="133350" cy="85725"/>
          </a:xfrm>
          <a:custGeom>
            <a:avLst/>
            <a:gdLst/>
            <a:ahLst/>
            <a:cxnLst/>
            <a:rect l="l" t="t" r="r" b="b"/>
            <a:pathLst>
              <a:path w="133350" h="85725">
                <a:moveTo>
                  <a:pt x="0" y="85725"/>
                </a:moveTo>
                <a:lnTo>
                  <a:pt x="133350" y="85725"/>
                </a:lnTo>
                <a:lnTo>
                  <a:pt x="1333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15301" y="2671826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15301" y="2671826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10525" y="26098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10525" y="26098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39100" y="26098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9100" y="26098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7675" y="26098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7675" y="26098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05775" y="26098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05775" y="26098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10525" y="26289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10525" y="26289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67675" y="26289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67675" y="26289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86725" y="26289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8024876" y="2596515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24876" y="2615565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034401" y="26242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91551" y="26146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9651" y="26146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62976" y="26146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62976" y="26146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86726" y="2671826"/>
            <a:ext cx="47625" cy="571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586726" y="2671826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7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7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86726" y="2681351"/>
            <a:ext cx="38100" cy="381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86726" y="26813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96251" y="2690876"/>
            <a:ext cx="28575" cy="190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96251" y="2690876"/>
            <a:ext cx="28575" cy="19050"/>
          </a:xfrm>
          <a:custGeom>
            <a:avLst/>
            <a:gdLst/>
            <a:ahLst/>
            <a:cxnLst/>
            <a:rect l="l" t="t" r="r" b="b"/>
            <a:pathLst>
              <a:path w="28575" h="19050">
                <a:moveTo>
                  <a:pt x="0" y="9525"/>
                </a:moveTo>
                <a:lnTo>
                  <a:pt x="0" y="14732"/>
                </a:lnTo>
                <a:lnTo>
                  <a:pt x="6350" y="19050"/>
                </a:lnTo>
                <a:lnTo>
                  <a:pt x="14224" y="19050"/>
                </a:lnTo>
                <a:lnTo>
                  <a:pt x="22098" y="19050"/>
                </a:lnTo>
                <a:lnTo>
                  <a:pt x="28575" y="14732"/>
                </a:lnTo>
                <a:lnTo>
                  <a:pt x="28575" y="9525"/>
                </a:lnTo>
                <a:lnTo>
                  <a:pt x="28575" y="419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4190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91401" y="2814701"/>
            <a:ext cx="1257300" cy="20955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91401" y="2814701"/>
            <a:ext cx="1257300" cy="209550"/>
          </a:xfrm>
          <a:custGeom>
            <a:avLst/>
            <a:gdLst/>
            <a:ahLst/>
            <a:cxnLst/>
            <a:rect l="l" t="t" r="r" b="b"/>
            <a:pathLst>
              <a:path w="1257300" h="209550">
                <a:moveTo>
                  <a:pt x="0" y="209550"/>
                </a:moveTo>
                <a:lnTo>
                  <a:pt x="1257300" y="209550"/>
                </a:lnTo>
                <a:lnTo>
                  <a:pt x="12573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10451" y="2824226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1212215" y="0"/>
                </a:moveTo>
                <a:lnTo>
                  <a:pt x="6857" y="0"/>
                </a:lnTo>
                <a:lnTo>
                  <a:pt x="0" y="6858"/>
                </a:lnTo>
                <a:lnTo>
                  <a:pt x="0" y="183514"/>
                </a:lnTo>
                <a:lnTo>
                  <a:pt x="6857" y="190500"/>
                </a:lnTo>
                <a:lnTo>
                  <a:pt x="1212215" y="190500"/>
                </a:lnTo>
                <a:lnTo>
                  <a:pt x="1219200" y="183514"/>
                </a:lnTo>
                <a:lnTo>
                  <a:pt x="1219200" y="6858"/>
                </a:lnTo>
                <a:lnTo>
                  <a:pt x="1212215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910451" y="2824226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0" y="15366"/>
                </a:moveTo>
                <a:lnTo>
                  <a:pt x="0" y="6858"/>
                </a:lnTo>
                <a:lnTo>
                  <a:pt x="6857" y="0"/>
                </a:lnTo>
                <a:lnTo>
                  <a:pt x="15367" y="0"/>
                </a:lnTo>
                <a:lnTo>
                  <a:pt x="1203705" y="0"/>
                </a:lnTo>
                <a:lnTo>
                  <a:pt x="1212215" y="0"/>
                </a:lnTo>
                <a:lnTo>
                  <a:pt x="1219200" y="6858"/>
                </a:lnTo>
                <a:lnTo>
                  <a:pt x="1219200" y="15366"/>
                </a:lnTo>
                <a:lnTo>
                  <a:pt x="1219200" y="175006"/>
                </a:lnTo>
                <a:lnTo>
                  <a:pt x="1219200" y="183514"/>
                </a:lnTo>
                <a:lnTo>
                  <a:pt x="1212215" y="190500"/>
                </a:lnTo>
                <a:lnTo>
                  <a:pt x="1203705" y="190500"/>
                </a:lnTo>
                <a:lnTo>
                  <a:pt x="15367" y="190500"/>
                </a:lnTo>
                <a:lnTo>
                  <a:pt x="6857" y="190500"/>
                </a:lnTo>
                <a:lnTo>
                  <a:pt x="0" y="183514"/>
                </a:lnTo>
                <a:lnTo>
                  <a:pt x="0" y="175006"/>
                </a:lnTo>
                <a:lnTo>
                  <a:pt x="0" y="15366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19976" y="2843276"/>
            <a:ext cx="1200150" cy="1524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919976" y="2843276"/>
            <a:ext cx="1200150" cy="152400"/>
          </a:xfrm>
          <a:custGeom>
            <a:avLst/>
            <a:gdLst/>
            <a:ahLst/>
            <a:cxnLst/>
            <a:rect l="l" t="t" r="r" b="b"/>
            <a:pathLst>
              <a:path w="1200150" h="152400">
                <a:moveTo>
                  <a:pt x="0" y="12191"/>
                </a:moveTo>
                <a:lnTo>
                  <a:pt x="0" y="5461"/>
                </a:lnTo>
                <a:lnTo>
                  <a:pt x="5460" y="0"/>
                </a:lnTo>
                <a:lnTo>
                  <a:pt x="12192" y="0"/>
                </a:lnTo>
                <a:lnTo>
                  <a:pt x="1187830" y="0"/>
                </a:lnTo>
                <a:lnTo>
                  <a:pt x="1194562" y="0"/>
                </a:lnTo>
                <a:lnTo>
                  <a:pt x="1200150" y="5461"/>
                </a:lnTo>
                <a:lnTo>
                  <a:pt x="1200150" y="12191"/>
                </a:lnTo>
                <a:lnTo>
                  <a:pt x="1200150" y="140081"/>
                </a:lnTo>
                <a:lnTo>
                  <a:pt x="1200150" y="146812"/>
                </a:lnTo>
                <a:lnTo>
                  <a:pt x="1194562" y="152400"/>
                </a:lnTo>
                <a:lnTo>
                  <a:pt x="1187830" y="152400"/>
                </a:lnTo>
                <a:lnTo>
                  <a:pt x="12192" y="152400"/>
                </a:lnTo>
                <a:lnTo>
                  <a:pt x="5460" y="152400"/>
                </a:lnTo>
                <a:lnTo>
                  <a:pt x="0" y="146812"/>
                </a:lnTo>
                <a:lnTo>
                  <a:pt x="0" y="140081"/>
                </a:lnTo>
                <a:lnTo>
                  <a:pt x="0" y="12191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24675" y="2809875"/>
            <a:ext cx="1219200" cy="18097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615301" y="287185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615301" y="290995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615301" y="28718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15301" y="2871851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15301" y="28718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10525" y="28194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10525" y="28194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39100" y="28194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39100" y="28194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67675" y="28194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67675" y="28194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05775" y="28194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05775" y="28194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10525" y="28384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10525" y="28384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67675" y="28384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67675" y="28384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86725" y="28384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024876" y="2804540"/>
            <a:ext cx="36195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165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  <a:p>
            <a:pPr algn="ctr">
              <a:lnSpc>
                <a:spcPts val="165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8034401" y="28337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91551" y="28242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129651" y="28242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62976" y="28242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62976" y="28242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86726" y="2881376"/>
            <a:ext cx="47625" cy="571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586726" y="2881376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7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7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586726" y="2890901"/>
            <a:ext cx="38100" cy="381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586726" y="289090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96251" y="2890901"/>
            <a:ext cx="28575" cy="285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596251" y="2890901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91401" y="3024251"/>
            <a:ext cx="1257300" cy="20955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91401" y="3024251"/>
            <a:ext cx="1257300" cy="209550"/>
          </a:xfrm>
          <a:custGeom>
            <a:avLst/>
            <a:gdLst/>
            <a:ahLst/>
            <a:cxnLst/>
            <a:rect l="l" t="t" r="r" b="b"/>
            <a:pathLst>
              <a:path w="1257300" h="209550">
                <a:moveTo>
                  <a:pt x="0" y="209550"/>
                </a:moveTo>
                <a:lnTo>
                  <a:pt x="1257300" y="209550"/>
                </a:lnTo>
                <a:lnTo>
                  <a:pt x="12573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910451" y="3033776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1212215" y="0"/>
                </a:moveTo>
                <a:lnTo>
                  <a:pt x="6857" y="0"/>
                </a:lnTo>
                <a:lnTo>
                  <a:pt x="0" y="6858"/>
                </a:lnTo>
                <a:lnTo>
                  <a:pt x="0" y="183514"/>
                </a:lnTo>
                <a:lnTo>
                  <a:pt x="6857" y="190500"/>
                </a:lnTo>
                <a:lnTo>
                  <a:pt x="1212215" y="190500"/>
                </a:lnTo>
                <a:lnTo>
                  <a:pt x="1219200" y="183514"/>
                </a:lnTo>
                <a:lnTo>
                  <a:pt x="1219200" y="6858"/>
                </a:lnTo>
                <a:lnTo>
                  <a:pt x="1212215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10451" y="3033776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0" y="15366"/>
                </a:moveTo>
                <a:lnTo>
                  <a:pt x="0" y="6858"/>
                </a:lnTo>
                <a:lnTo>
                  <a:pt x="6857" y="0"/>
                </a:lnTo>
                <a:lnTo>
                  <a:pt x="15367" y="0"/>
                </a:lnTo>
                <a:lnTo>
                  <a:pt x="1203705" y="0"/>
                </a:lnTo>
                <a:lnTo>
                  <a:pt x="1212215" y="0"/>
                </a:lnTo>
                <a:lnTo>
                  <a:pt x="1219200" y="6858"/>
                </a:lnTo>
                <a:lnTo>
                  <a:pt x="1219200" y="15366"/>
                </a:lnTo>
                <a:lnTo>
                  <a:pt x="1219200" y="175006"/>
                </a:lnTo>
                <a:lnTo>
                  <a:pt x="1219200" y="183514"/>
                </a:lnTo>
                <a:lnTo>
                  <a:pt x="1212215" y="190500"/>
                </a:lnTo>
                <a:lnTo>
                  <a:pt x="1203705" y="190500"/>
                </a:lnTo>
                <a:lnTo>
                  <a:pt x="15367" y="190500"/>
                </a:lnTo>
                <a:lnTo>
                  <a:pt x="6857" y="190500"/>
                </a:lnTo>
                <a:lnTo>
                  <a:pt x="0" y="183514"/>
                </a:lnTo>
                <a:lnTo>
                  <a:pt x="0" y="175006"/>
                </a:lnTo>
                <a:lnTo>
                  <a:pt x="0" y="15366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919976" y="3052826"/>
            <a:ext cx="1200150" cy="1524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919976" y="3052826"/>
            <a:ext cx="1200150" cy="152400"/>
          </a:xfrm>
          <a:custGeom>
            <a:avLst/>
            <a:gdLst/>
            <a:ahLst/>
            <a:cxnLst/>
            <a:rect l="l" t="t" r="r" b="b"/>
            <a:pathLst>
              <a:path w="1200150" h="152400">
                <a:moveTo>
                  <a:pt x="0" y="12191"/>
                </a:moveTo>
                <a:lnTo>
                  <a:pt x="0" y="5461"/>
                </a:lnTo>
                <a:lnTo>
                  <a:pt x="5460" y="0"/>
                </a:lnTo>
                <a:lnTo>
                  <a:pt x="12192" y="0"/>
                </a:lnTo>
                <a:lnTo>
                  <a:pt x="1187830" y="0"/>
                </a:lnTo>
                <a:lnTo>
                  <a:pt x="1194562" y="0"/>
                </a:lnTo>
                <a:lnTo>
                  <a:pt x="1200150" y="5461"/>
                </a:lnTo>
                <a:lnTo>
                  <a:pt x="1200150" y="12191"/>
                </a:lnTo>
                <a:lnTo>
                  <a:pt x="1200150" y="140081"/>
                </a:lnTo>
                <a:lnTo>
                  <a:pt x="1200150" y="146812"/>
                </a:lnTo>
                <a:lnTo>
                  <a:pt x="1194562" y="152400"/>
                </a:lnTo>
                <a:lnTo>
                  <a:pt x="1187830" y="152400"/>
                </a:lnTo>
                <a:lnTo>
                  <a:pt x="12192" y="152400"/>
                </a:lnTo>
                <a:lnTo>
                  <a:pt x="5460" y="152400"/>
                </a:lnTo>
                <a:lnTo>
                  <a:pt x="0" y="146812"/>
                </a:lnTo>
                <a:lnTo>
                  <a:pt x="0" y="140081"/>
                </a:lnTo>
                <a:lnTo>
                  <a:pt x="0" y="12191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924675" y="3019425"/>
            <a:ext cx="1219200" cy="1809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615301" y="308140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615301" y="311950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615301" y="30814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615301" y="3081401"/>
            <a:ext cx="133350" cy="762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15301" y="30814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10525" y="30289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39100" y="30289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67675" y="30289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105775" y="30289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10525" y="30384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10525" y="30480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067675" y="30384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67675" y="30480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86725" y="30480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8024876" y="3013709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8024876" y="3032759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034401" y="30433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91551" y="30337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29651" y="30337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62976" y="30337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62976" y="30337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586726" y="3090926"/>
            <a:ext cx="47625" cy="4762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586726" y="309092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0" y="23749"/>
                </a:moveTo>
                <a:lnTo>
                  <a:pt x="1853" y="33051"/>
                </a:lnTo>
                <a:lnTo>
                  <a:pt x="6921" y="40640"/>
                </a:lnTo>
                <a:lnTo>
                  <a:pt x="14466" y="45751"/>
                </a:lnTo>
                <a:lnTo>
                  <a:pt x="23749" y="47625"/>
                </a:lnTo>
                <a:lnTo>
                  <a:pt x="33051" y="45751"/>
                </a:lnTo>
                <a:lnTo>
                  <a:pt x="40639" y="40640"/>
                </a:lnTo>
                <a:lnTo>
                  <a:pt x="45751" y="33051"/>
                </a:lnTo>
                <a:lnTo>
                  <a:pt x="47625" y="23749"/>
                </a:lnTo>
                <a:lnTo>
                  <a:pt x="45751" y="14466"/>
                </a:lnTo>
                <a:lnTo>
                  <a:pt x="40639" y="6921"/>
                </a:lnTo>
                <a:lnTo>
                  <a:pt x="33051" y="1853"/>
                </a:lnTo>
                <a:lnTo>
                  <a:pt x="23749" y="0"/>
                </a:lnTo>
                <a:lnTo>
                  <a:pt x="14466" y="1853"/>
                </a:lnTo>
                <a:lnTo>
                  <a:pt x="6921" y="6921"/>
                </a:lnTo>
                <a:lnTo>
                  <a:pt x="1853" y="14466"/>
                </a:lnTo>
                <a:lnTo>
                  <a:pt x="0" y="23749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586726" y="3100451"/>
            <a:ext cx="38100" cy="381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586726" y="3100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96251" y="3100451"/>
            <a:ext cx="28575" cy="2857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596251" y="3100451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91401" y="3233801"/>
            <a:ext cx="1257300" cy="20955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91401" y="3233801"/>
            <a:ext cx="1257300" cy="209550"/>
          </a:xfrm>
          <a:custGeom>
            <a:avLst/>
            <a:gdLst/>
            <a:ahLst/>
            <a:cxnLst/>
            <a:rect l="l" t="t" r="r" b="b"/>
            <a:pathLst>
              <a:path w="1257300" h="209550">
                <a:moveTo>
                  <a:pt x="0" y="209550"/>
                </a:moveTo>
                <a:lnTo>
                  <a:pt x="1257300" y="209550"/>
                </a:lnTo>
                <a:lnTo>
                  <a:pt x="12573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910451" y="32433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910451" y="32433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7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7"/>
                </a:lnTo>
                <a:lnTo>
                  <a:pt x="1219200" y="166370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70"/>
                </a:lnTo>
                <a:lnTo>
                  <a:pt x="0" y="14477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19976" y="3262376"/>
            <a:ext cx="1200150" cy="15240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919976" y="3262376"/>
            <a:ext cx="1200150" cy="152400"/>
          </a:xfrm>
          <a:custGeom>
            <a:avLst/>
            <a:gdLst/>
            <a:ahLst/>
            <a:cxnLst/>
            <a:rect l="l" t="t" r="r" b="b"/>
            <a:pathLst>
              <a:path w="1200150" h="152400">
                <a:moveTo>
                  <a:pt x="0" y="12191"/>
                </a:moveTo>
                <a:lnTo>
                  <a:pt x="0" y="5461"/>
                </a:lnTo>
                <a:lnTo>
                  <a:pt x="5460" y="0"/>
                </a:lnTo>
                <a:lnTo>
                  <a:pt x="12192" y="0"/>
                </a:lnTo>
                <a:lnTo>
                  <a:pt x="1187830" y="0"/>
                </a:lnTo>
                <a:lnTo>
                  <a:pt x="1194562" y="0"/>
                </a:lnTo>
                <a:lnTo>
                  <a:pt x="1200150" y="5461"/>
                </a:lnTo>
                <a:lnTo>
                  <a:pt x="1200150" y="12191"/>
                </a:lnTo>
                <a:lnTo>
                  <a:pt x="1200150" y="140081"/>
                </a:lnTo>
                <a:lnTo>
                  <a:pt x="1200150" y="146812"/>
                </a:lnTo>
                <a:lnTo>
                  <a:pt x="1194562" y="152400"/>
                </a:lnTo>
                <a:lnTo>
                  <a:pt x="1187830" y="152400"/>
                </a:lnTo>
                <a:lnTo>
                  <a:pt x="12192" y="152400"/>
                </a:lnTo>
                <a:lnTo>
                  <a:pt x="5460" y="152400"/>
                </a:lnTo>
                <a:lnTo>
                  <a:pt x="0" y="146812"/>
                </a:lnTo>
                <a:lnTo>
                  <a:pt x="0" y="140081"/>
                </a:lnTo>
                <a:lnTo>
                  <a:pt x="0" y="12191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924675" y="3228975"/>
            <a:ext cx="1219200" cy="18097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615301" y="329095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615301" y="332905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615301" y="32909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615301" y="3290951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615301" y="32909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010525" y="32289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10525" y="32385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039100" y="32289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039100" y="32385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067675" y="32289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067675" y="32385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105775" y="322897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105775" y="32385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010525" y="32480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010525" y="32480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067675" y="32480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067675" y="32480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086725" y="32575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8024876" y="3221609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024876" y="3240785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8034401" y="32528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091551" y="32433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129651" y="32433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062976" y="32433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062976" y="32433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586726" y="3300476"/>
            <a:ext cx="47625" cy="4762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586726" y="330047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0" y="23749"/>
                </a:moveTo>
                <a:lnTo>
                  <a:pt x="1853" y="33051"/>
                </a:lnTo>
                <a:lnTo>
                  <a:pt x="6921" y="40640"/>
                </a:lnTo>
                <a:lnTo>
                  <a:pt x="14466" y="45751"/>
                </a:lnTo>
                <a:lnTo>
                  <a:pt x="23749" y="47625"/>
                </a:lnTo>
                <a:lnTo>
                  <a:pt x="33051" y="45751"/>
                </a:lnTo>
                <a:lnTo>
                  <a:pt x="40639" y="40640"/>
                </a:lnTo>
                <a:lnTo>
                  <a:pt x="45751" y="33051"/>
                </a:lnTo>
                <a:lnTo>
                  <a:pt x="47625" y="23749"/>
                </a:lnTo>
                <a:lnTo>
                  <a:pt x="45751" y="14466"/>
                </a:lnTo>
                <a:lnTo>
                  <a:pt x="40639" y="6921"/>
                </a:lnTo>
                <a:lnTo>
                  <a:pt x="33051" y="1853"/>
                </a:lnTo>
                <a:lnTo>
                  <a:pt x="23749" y="0"/>
                </a:lnTo>
                <a:lnTo>
                  <a:pt x="14466" y="1853"/>
                </a:lnTo>
                <a:lnTo>
                  <a:pt x="6921" y="6921"/>
                </a:lnTo>
                <a:lnTo>
                  <a:pt x="1853" y="14466"/>
                </a:lnTo>
                <a:lnTo>
                  <a:pt x="0" y="23749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586726" y="3300476"/>
            <a:ext cx="38100" cy="3810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586726" y="33004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596251" y="3310001"/>
            <a:ext cx="28575" cy="285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596251" y="3310001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91401" y="3443351"/>
            <a:ext cx="1257300" cy="20955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891401" y="3443351"/>
            <a:ext cx="1257300" cy="209550"/>
          </a:xfrm>
          <a:custGeom>
            <a:avLst/>
            <a:gdLst/>
            <a:ahLst/>
            <a:cxnLst/>
            <a:rect l="l" t="t" r="r" b="b"/>
            <a:pathLst>
              <a:path w="1257300" h="209550">
                <a:moveTo>
                  <a:pt x="0" y="209550"/>
                </a:moveTo>
                <a:lnTo>
                  <a:pt x="1257300" y="209550"/>
                </a:lnTo>
                <a:lnTo>
                  <a:pt x="12573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910451" y="34528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910451" y="34528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7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7"/>
                </a:lnTo>
                <a:lnTo>
                  <a:pt x="1219200" y="166369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69"/>
                </a:lnTo>
                <a:lnTo>
                  <a:pt x="0" y="14477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919976" y="3471926"/>
            <a:ext cx="1200150" cy="15240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919976" y="3471926"/>
            <a:ext cx="1200150" cy="152400"/>
          </a:xfrm>
          <a:custGeom>
            <a:avLst/>
            <a:gdLst/>
            <a:ahLst/>
            <a:cxnLst/>
            <a:rect l="l" t="t" r="r" b="b"/>
            <a:pathLst>
              <a:path w="1200150" h="152400">
                <a:moveTo>
                  <a:pt x="0" y="12191"/>
                </a:moveTo>
                <a:lnTo>
                  <a:pt x="0" y="5461"/>
                </a:lnTo>
                <a:lnTo>
                  <a:pt x="5460" y="0"/>
                </a:lnTo>
                <a:lnTo>
                  <a:pt x="12192" y="0"/>
                </a:lnTo>
                <a:lnTo>
                  <a:pt x="1187830" y="0"/>
                </a:lnTo>
                <a:lnTo>
                  <a:pt x="1194562" y="0"/>
                </a:lnTo>
                <a:lnTo>
                  <a:pt x="1200150" y="5461"/>
                </a:lnTo>
                <a:lnTo>
                  <a:pt x="1200150" y="12191"/>
                </a:lnTo>
                <a:lnTo>
                  <a:pt x="1200150" y="140081"/>
                </a:lnTo>
                <a:lnTo>
                  <a:pt x="1200150" y="146812"/>
                </a:lnTo>
                <a:lnTo>
                  <a:pt x="1194562" y="152400"/>
                </a:lnTo>
                <a:lnTo>
                  <a:pt x="1187830" y="152400"/>
                </a:lnTo>
                <a:lnTo>
                  <a:pt x="12192" y="152400"/>
                </a:lnTo>
                <a:lnTo>
                  <a:pt x="5460" y="152400"/>
                </a:lnTo>
                <a:lnTo>
                  <a:pt x="0" y="146812"/>
                </a:lnTo>
                <a:lnTo>
                  <a:pt x="0" y="140081"/>
                </a:lnTo>
                <a:lnTo>
                  <a:pt x="0" y="12191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924675" y="3438525"/>
            <a:ext cx="1219200" cy="18097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615301" y="350050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615301" y="353860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615301" y="35005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615301" y="3500501"/>
            <a:ext cx="133350" cy="7620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615301" y="35005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010525" y="343852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010525" y="34480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039100" y="343852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039100" y="34480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067675" y="343852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67675" y="34480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105775" y="3438525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7366" y="0"/>
                </a:moveTo>
                <a:lnTo>
                  <a:pt x="2158" y="0"/>
                </a:lnTo>
                <a:lnTo>
                  <a:pt x="0" y="4317"/>
                </a:lnTo>
                <a:lnTo>
                  <a:pt x="0" y="14732"/>
                </a:lnTo>
                <a:lnTo>
                  <a:pt x="2158" y="19050"/>
                </a:lnTo>
                <a:lnTo>
                  <a:pt x="7366" y="19050"/>
                </a:lnTo>
                <a:lnTo>
                  <a:pt x="9525" y="14732"/>
                </a:lnTo>
                <a:lnTo>
                  <a:pt x="9525" y="4317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105775" y="344805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010525" y="34575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010525" y="34575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067675" y="34575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067675" y="34575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086725" y="34671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8024876" y="3430904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8024876" y="3449954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8034401" y="34624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091551" y="34528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129651" y="34528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062976" y="34528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062976" y="34528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586726" y="3510026"/>
            <a:ext cx="47625" cy="4762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586726" y="351002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0" y="23749"/>
                </a:moveTo>
                <a:lnTo>
                  <a:pt x="1853" y="33051"/>
                </a:lnTo>
                <a:lnTo>
                  <a:pt x="6921" y="40640"/>
                </a:lnTo>
                <a:lnTo>
                  <a:pt x="14466" y="45751"/>
                </a:lnTo>
                <a:lnTo>
                  <a:pt x="23749" y="47625"/>
                </a:lnTo>
                <a:lnTo>
                  <a:pt x="33051" y="45751"/>
                </a:lnTo>
                <a:lnTo>
                  <a:pt x="40639" y="40640"/>
                </a:lnTo>
                <a:lnTo>
                  <a:pt x="45751" y="33051"/>
                </a:lnTo>
                <a:lnTo>
                  <a:pt x="47625" y="23749"/>
                </a:lnTo>
                <a:lnTo>
                  <a:pt x="45751" y="14466"/>
                </a:lnTo>
                <a:lnTo>
                  <a:pt x="40639" y="6921"/>
                </a:lnTo>
                <a:lnTo>
                  <a:pt x="33051" y="1853"/>
                </a:lnTo>
                <a:lnTo>
                  <a:pt x="23749" y="0"/>
                </a:lnTo>
                <a:lnTo>
                  <a:pt x="14466" y="1853"/>
                </a:lnTo>
                <a:lnTo>
                  <a:pt x="6921" y="6921"/>
                </a:lnTo>
                <a:lnTo>
                  <a:pt x="1853" y="14466"/>
                </a:lnTo>
                <a:lnTo>
                  <a:pt x="0" y="23749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586726" y="3510026"/>
            <a:ext cx="38100" cy="3810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586726" y="35100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596251" y="3519551"/>
            <a:ext cx="28575" cy="2857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596251" y="3519551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891401" y="3643376"/>
            <a:ext cx="1257300" cy="21907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891401" y="3643376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910451" y="36624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910451" y="36624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8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8"/>
                </a:lnTo>
                <a:lnTo>
                  <a:pt x="1219200" y="166369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69"/>
                </a:lnTo>
                <a:lnTo>
                  <a:pt x="0" y="14478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919976" y="3671951"/>
            <a:ext cx="1200150" cy="16192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919976" y="3671951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4"/>
                </a:moveTo>
                <a:lnTo>
                  <a:pt x="0" y="5842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2"/>
                </a:lnTo>
                <a:lnTo>
                  <a:pt x="1200150" y="12954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4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924675" y="3648075"/>
            <a:ext cx="1219200" cy="1809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615301" y="371005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615301" y="374815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615301" y="37100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615301" y="3710051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615301" y="37100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7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010525" y="36480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010525" y="36480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039100" y="36480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039100" y="36480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067675" y="36480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067675" y="36480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105775" y="36480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105775" y="36480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010525" y="36671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010525" y="36671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067675" y="36671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067675" y="36671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086725" y="36671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8024876" y="3639184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8024876" y="3658234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8034401" y="36624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091551" y="36624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129651" y="36529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062976" y="36529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7366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031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062976" y="36529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586726" y="3710051"/>
            <a:ext cx="47625" cy="571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586726" y="3710051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8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8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86726" y="3719576"/>
            <a:ext cx="38100" cy="381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586726" y="37195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596251" y="3729101"/>
            <a:ext cx="28575" cy="285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596251" y="3729101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891401" y="3852926"/>
            <a:ext cx="1257300" cy="2190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891401" y="3852926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910451" y="38719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910451" y="38719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8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8"/>
                </a:lnTo>
                <a:lnTo>
                  <a:pt x="1219200" y="166369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69"/>
                </a:lnTo>
                <a:lnTo>
                  <a:pt x="0" y="14478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919976" y="3881501"/>
            <a:ext cx="1200150" cy="16192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919976" y="3881501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4"/>
                </a:moveTo>
                <a:lnTo>
                  <a:pt x="0" y="5842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2"/>
                </a:lnTo>
                <a:lnTo>
                  <a:pt x="1200150" y="12954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4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924675" y="3857625"/>
            <a:ext cx="1219200" cy="1809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615301" y="391960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615301" y="395770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615301" y="39196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615301" y="3919601"/>
            <a:ext cx="133350" cy="7620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615301" y="39196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7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010525" y="38576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010525" y="38576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039100" y="38576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039100" y="38576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067675" y="38576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067675" y="38576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105775" y="38576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105775" y="38576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010525" y="38766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010525" y="38766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067675" y="38766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067675" y="38766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086725" y="38766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8024876" y="3848480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8024876" y="3867404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8034401" y="38719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091551" y="38719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129651" y="38624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062976" y="38624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7366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031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062976" y="38624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586726" y="3919601"/>
            <a:ext cx="47625" cy="57150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586726" y="3919601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8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8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586726" y="3929126"/>
            <a:ext cx="38100" cy="3810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586726" y="39291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596251" y="3938651"/>
            <a:ext cx="28575" cy="190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596251" y="3938651"/>
            <a:ext cx="28575" cy="19050"/>
          </a:xfrm>
          <a:custGeom>
            <a:avLst/>
            <a:gdLst/>
            <a:ahLst/>
            <a:cxnLst/>
            <a:rect l="l" t="t" r="r" b="b"/>
            <a:pathLst>
              <a:path w="28575" h="19050">
                <a:moveTo>
                  <a:pt x="0" y="9525"/>
                </a:moveTo>
                <a:lnTo>
                  <a:pt x="0" y="14731"/>
                </a:lnTo>
                <a:lnTo>
                  <a:pt x="6350" y="19050"/>
                </a:lnTo>
                <a:lnTo>
                  <a:pt x="14224" y="19050"/>
                </a:lnTo>
                <a:lnTo>
                  <a:pt x="22098" y="19050"/>
                </a:lnTo>
                <a:lnTo>
                  <a:pt x="28575" y="14731"/>
                </a:lnTo>
                <a:lnTo>
                  <a:pt x="28575" y="9525"/>
                </a:lnTo>
                <a:lnTo>
                  <a:pt x="28575" y="4191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4191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891401" y="4062476"/>
            <a:ext cx="1257300" cy="21907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891401" y="4062476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910451" y="40815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910451" y="408152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8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8"/>
                </a:lnTo>
                <a:lnTo>
                  <a:pt x="1219200" y="166369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69"/>
                </a:lnTo>
                <a:lnTo>
                  <a:pt x="0" y="14478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919976" y="4091051"/>
            <a:ext cx="1200150" cy="16192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919976" y="4091051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4"/>
                </a:moveTo>
                <a:lnTo>
                  <a:pt x="0" y="5842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2"/>
                </a:lnTo>
                <a:lnTo>
                  <a:pt x="1200150" y="12954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4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924675" y="4057650"/>
            <a:ext cx="1219200" cy="190500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615301" y="4129151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615301" y="416725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615301" y="41291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615301" y="4129151"/>
            <a:ext cx="133350" cy="7620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615301" y="412915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7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010525" y="40671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039100" y="40671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067675" y="40671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105775" y="40671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105775" y="40671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010525" y="40862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010525" y="40862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067675" y="40862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067675" y="40862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086725" y="40862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 txBox="1"/>
          <p:nvPr/>
        </p:nvSpPr>
        <p:spPr>
          <a:xfrm>
            <a:off x="7997825" y="4056379"/>
            <a:ext cx="9207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" b="1" u="sng" dirty="0">
                <a:solidFill>
                  <a:srgbClr val="FFFFFF"/>
                </a:solidFill>
                <a:uFill>
                  <a:solidFill>
                    <a:srgbClr val="24211E"/>
                  </a:solidFill>
                </a:uFill>
                <a:latin typeface="Arial"/>
                <a:cs typeface="Arial"/>
              </a:rPr>
              <a:t>    </a:t>
            </a:r>
            <a:r>
              <a:rPr sz="150" b="1" u="sng" spc="15" dirty="0">
                <a:solidFill>
                  <a:srgbClr val="FFFFFF"/>
                </a:solidFill>
                <a:uFill>
                  <a:solidFill>
                    <a:srgbClr val="24211E"/>
                  </a:solidFill>
                </a:uFill>
                <a:latin typeface="Arial"/>
                <a:cs typeface="Arial"/>
              </a:rPr>
              <a:t> </a:t>
            </a:r>
            <a:r>
              <a:rPr sz="150" b="1" u="sng" dirty="0">
                <a:solidFill>
                  <a:srgbClr val="FFFFFF"/>
                </a:solidFill>
                <a:uFill>
                  <a:solidFill>
                    <a:srgbClr val="24211E"/>
                  </a:solidFill>
                </a:uFill>
                <a:latin typeface="Arial"/>
                <a:cs typeface="Arial"/>
              </a:rPr>
              <a:t>1</a:t>
            </a:r>
            <a:r>
              <a:rPr sz="150" b="1" u="sng" spc="20" dirty="0">
                <a:solidFill>
                  <a:srgbClr val="FFFFFF"/>
                </a:solidFill>
                <a:uFill>
                  <a:solidFill>
                    <a:srgbClr val="24211E"/>
                  </a:solidFill>
                </a:uFill>
                <a:latin typeface="Arial"/>
                <a:cs typeface="Arial"/>
              </a:rPr>
              <a:t> </a:t>
            </a:r>
            <a:endParaRPr sz="15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8024876" y="4075429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8034401" y="40815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091551" y="40720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129651" y="40720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062976" y="40720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7366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031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062976" y="40720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586726" y="4129151"/>
            <a:ext cx="47625" cy="5715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586726" y="4129151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8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8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586726" y="4138676"/>
            <a:ext cx="38100" cy="38100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586726" y="41386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596251" y="4148201"/>
            <a:ext cx="28575" cy="190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596251" y="4148201"/>
            <a:ext cx="28575" cy="19050"/>
          </a:xfrm>
          <a:custGeom>
            <a:avLst/>
            <a:gdLst/>
            <a:ahLst/>
            <a:cxnLst/>
            <a:rect l="l" t="t" r="r" b="b"/>
            <a:pathLst>
              <a:path w="28575" h="19050">
                <a:moveTo>
                  <a:pt x="0" y="9525"/>
                </a:moveTo>
                <a:lnTo>
                  <a:pt x="0" y="14731"/>
                </a:lnTo>
                <a:lnTo>
                  <a:pt x="6350" y="19050"/>
                </a:lnTo>
                <a:lnTo>
                  <a:pt x="14224" y="19050"/>
                </a:lnTo>
                <a:lnTo>
                  <a:pt x="22098" y="19050"/>
                </a:lnTo>
                <a:lnTo>
                  <a:pt x="28575" y="14731"/>
                </a:lnTo>
                <a:lnTo>
                  <a:pt x="28575" y="9525"/>
                </a:lnTo>
                <a:lnTo>
                  <a:pt x="28575" y="4191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4191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891401" y="4272026"/>
            <a:ext cx="1257300" cy="21907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891401" y="4272026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910451" y="42910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910451" y="4291076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8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8"/>
                </a:lnTo>
                <a:lnTo>
                  <a:pt x="1219200" y="166369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69"/>
                </a:lnTo>
                <a:lnTo>
                  <a:pt x="0" y="14478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919976" y="4300601"/>
            <a:ext cx="1200150" cy="16192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919976" y="4300601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4"/>
                </a:moveTo>
                <a:lnTo>
                  <a:pt x="0" y="5842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2"/>
                </a:lnTo>
                <a:lnTo>
                  <a:pt x="1200150" y="12954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4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924675" y="4371975"/>
            <a:ext cx="1181100" cy="762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924675" y="4267200"/>
            <a:ext cx="1219200" cy="190500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615301" y="4329176"/>
            <a:ext cx="161925" cy="85725"/>
          </a:xfrm>
          <a:custGeom>
            <a:avLst/>
            <a:gdLst/>
            <a:ahLst/>
            <a:cxnLst/>
            <a:rect l="l" t="t" r="r" b="b"/>
            <a:pathLst>
              <a:path w="161925" h="85725">
                <a:moveTo>
                  <a:pt x="0" y="85725"/>
                </a:moveTo>
                <a:lnTo>
                  <a:pt x="161925" y="85725"/>
                </a:lnTo>
                <a:lnTo>
                  <a:pt x="1619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615301" y="4372038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85725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615301" y="4329176"/>
            <a:ext cx="133350" cy="85725"/>
          </a:xfrm>
          <a:custGeom>
            <a:avLst/>
            <a:gdLst/>
            <a:ahLst/>
            <a:cxnLst/>
            <a:rect l="l" t="t" r="r" b="b"/>
            <a:pathLst>
              <a:path w="133350" h="85725">
                <a:moveTo>
                  <a:pt x="0" y="85725"/>
                </a:moveTo>
                <a:lnTo>
                  <a:pt x="133350" y="85725"/>
                </a:lnTo>
                <a:lnTo>
                  <a:pt x="1333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615301" y="4338701"/>
            <a:ext cx="133350" cy="76200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615301" y="4338701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7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010525" y="42767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010525" y="42767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039100" y="42767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039100" y="42767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067675" y="42767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067675" y="42767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105775" y="42767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105775" y="427672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010525" y="42957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067675" y="42957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086725" y="42957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 txBox="1"/>
          <p:nvPr/>
        </p:nvSpPr>
        <p:spPr>
          <a:xfrm>
            <a:off x="8024876" y="4265548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8024876" y="4284598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8034401" y="429107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091551" y="42815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129651" y="42815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062976" y="42815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7366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031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062976" y="42815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586726" y="4338701"/>
            <a:ext cx="47625" cy="5715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586726" y="4338701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8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8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586726" y="4348226"/>
            <a:ext cx="38100" cy="3810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586726" y="43482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596251" y="4357751"/>
            <a:ext cx="28575" cy="190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596251" y="4357751"/>
            <a:ext cx="28575" cy="19050"/>
          </a:xfrm>
          <a:custGeom>
            <a:avLst/>
            <a:gdLst/>
            <a:ahLst/>
            <a:cxnLst/>
            <a:rect l="l" t="t" r="r" b="b"/>
            <a:pathLst>
              <a:path w="28575" h="19050">
                <a:moveTo>
                  <a:pt x="0" y="9525"/>
                </a:moveTo>
                <a:lnTo>
                  <a:pt x="0" y="14731"/>
                </a:lnTo>
                <a:lnTo>
                  <a:pt x="6350" y="19050"/>
                </a:lnTo>
                <a:lnTo>
                  <a:pt x="14224" y="19050"/>
                </a:lnTo>
                <a:lnTo>
                  <a:pt x="22098" y="19050"/>
                </a:lnTo>
                <a:lnTo>
                  <a:pt x="28575" y="14731"/>
                </a:lnTo>
                <a:lnTo>
                  <a:pt x="28575" y="9525"/>
                </a:lnTo>
                <a:lnTo>
                  <a:pt x="28575" y="4191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4191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891401" y="4481576"/>
            <a:ext cx="1257300" cy="20955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891401" y="4481576"/>
            <a:ext cx="1257300" cy="209550"/>
          </a:xfrm>
          <a:custGeom>
            <a:avLst/>
            <a:gdLst/>
            <a:ahLst/>
            <a:cxnLst/>
            <a:rect l="l" t="t" r="r" b="b"/>
            <a:pathLst>
              <a:path w="1257300" h="209550">
                <a:moveTo>
                  <a:pt x="0" y="209550"/>
                </a:moveTo>
                <a:lnTo>
                  <a:pt x="1257300" y="209550"/>
                </a:lnTo>
                <a:lnTo>
                  <a:pt x="12573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910451" y="4491101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1212215" y="0"/>
                </a:moveTo>
                <a:lnTo>
                  <a:pt x="6857" y="0"/>
                </a:lnTo>
                <a:lnTo>
                  <a:pt x="0" y="6857"/>
                </a:lnTo>
                <a:lnTo>
                  <a:pt x="0" y="183515"/>
                </a:lnTo>
                <a:lnTo>
                  <a:pt x="6857" y="190500"/>
                </a:lnTo>
                <a:lnTo>
                  <a:pt x="1212215" y="190500"/>
                </a:lnTo>
                <a:lnTo>
                  <a:pt x="1219200" y="183515"/>
                </a:lnTo>
                <a:lnTo>
                  <a:pt x="1219200" y="6857"/>
                </a:lnTo>
                <a:lnTo>
                  <a:pt x="1212215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910451" y="4491101"/>
            <a:ext cx="1219200" cy="190500"/>
          </a:xfrm>
          <a:custGeom>
            <a:avLst/>
            <a:gdLst/>
            <a:ahLst/>
            <a:cxnLst/>
            <a:rect l="l" t="t" r="r" b="b"/>
            <a:pathLst>
              <a:path w="1219200" h="190500">
                <a:moveTo>
                  <a:pt x="0" y="15367"/>
                </a:moveTo>
                <a:lnTo>
                  <a:pt x="0" y="6857"/>
                </a:lnTo>
                <a:lnTo>
                  <a:pt x="6857" y="0"/>
                </a:lnTo>
                <a:lnTo>
                  <a:pt x="15367" y="0"/>
                </a:lnTo>
                <a:lnTo>
                  <a:pt x="1203705" y="0"/>
                </a:lnTo>
                <a:lnTo>
                  <a:pt x="1212215" y="0"/>
                </a:lnTo>
                <a:lnTo>
                  <a:pt x="1219200" y="6857"/>
                </a:lnTo>
                <a:lnTo>
                  <a:pt x="1219200" y="15367"/>
                </a:lnTo>
                <a:lnTo>
                  <a:pt x="1219200" y="175006"/>
                </a:lnTo>
                <a:lnTo>
                  <a:pt x="1219200" y="183515"/>
                </a:lnTo>
                <a:lnTo>
                  <a:pt x="1212215" y="190500"/>
                </a:lnTo>
                <a:lnTo>
                  <a:pt x="1203705" y="190500"/>
                </a:lnTo>
                <a:lnTo>
                  <a:pt x="15367" y="190500"/>
                </a:lnTo>
                <a:lnTo>
                  <a:pt x="6857" y="190500"/>
                </a:lnTo>
                <a:lnTo>
                  <a:pt x="0" y="183515"/>
                </a:lnTo>
                <a:lnTo>
                  <a:pt x="0" y="175006"/>
                </a:lnTo>
                <a:lnTo>
                  <a:pt x="0" y="15367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919976" y="4510151"/>
            <a:ext cx="1200150" cy="152400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919976" y="4510151"/>
            <a:ext cx="1200150" cy="152400"/>
          </a:xfrm>
          <a:custGeom>
            <a:avLst/>
            <a:gdLst/>
            <a:ahLst/>
            <a:cxnLst/>
            <a:rect l="l" t="t" r="r" b="b"/>
            <a:pathLst>
              <a:path w="1200150" h="152400">
                <a:moveTo>
                  <a:pt x="0" y="12192"/>
                </a:moveTo>
                <a:lnTo>
                  <a:pt x="0" y="5461"/>
                </a:lnTo>
                <a:lnTo>
                  <a:pt x="5460" y="0"/>
                </a:lnTo>
                <a:lnTo>
                  <a:pt x="12192" y="0"/>
                </a:lnTo>
                <a:lnTo>
                  <a:pt x="1187830" y="0"/>
                </a:lnTo>
                <a:lnTo>
                  <a:pt x="1194562" y="0"/>
                </a:lnTo>
                <a:lnTo>
                  <a:pt x="1200150" y="5461"/>
                </a:lnTo>
                <a:lnTo>
                  <a:pt x="1200150" y="12192"/>
                </a:lnTo>
                <a:lnTo>
                  <a:pt x="1200150" y="140081"/>
                </a:lnTo>
                <a:lnTo>
                  <a:pt x="1200150" y="146812"/>
                </a:lnTo>
                <a:lnTo>
                  <a:pt x="1194562" y="152400"/>
                </a:lnTo>
                <a:lnTo>
                  <a:pt x="1187830" y="152400"/>
                </a:lnTo>
                <a:lnTo>
                  <a:pt x="12192" y="152400"/>
                </a:lnTo>
                <a:lnTo>
                  <a:pt x="5460" y="152400"/>
                </a:lnTo>
                <a:lnTo>
                  <a:pt x="0" y="146812"/>
                </a:lnTo>
                <a:lnTo>
                  <a:pt x="0" y="140081"/>
                </a:lnTo>
                <a:lnTo>
                  <a:pt x="0" y="12192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924675" y="4476750"/>
            <a:ext cx="1219200" cy="180975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7615301" y="4538726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7615301" y="4576826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615301" y="4538726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615301" y="4538726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615301" y="4538726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7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010525" y="44862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010525" y="44862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039100" y="44862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039100" y="44862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067675" y="44862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067675" y="44862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105775" y="44862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105775" y="4486275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010525" y="45053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067675" y="45053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8"/>
                </a:lnTo>
                <a:lnTo>
                  <a:pt x="0" y="7366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158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086725" y="45053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 txBox="1"/>
          <p:nvPr/>
        </p:nvSpPr>
        <p:spPr>
          <a:xfrm>
            <a:off x="8024876" y="4473575"/>
            <a:ext cx="36195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165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  <a:p>
            <a:pPr algn="ctr">
              <a:lnSpc>
                <a:spcPts val="165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8034401" y="45006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091551" y="44911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129651" y="44911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062976" y="44911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7366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6"/>
                </a:lnTo>
                <a:lnTo>
                  <a:pt x="9525" y="2031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062976" y="449110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1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1"/>
                </a:lnTo>
                <a:lnTo>
                  <a:pt x="9525" y="4699"/>
                </a:lnTo>
                <a:lnTo>
                  <a:pt x="9525" y="7366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6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586726" y="4548251"/>
            <a:ext cx="47625" cy="571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7586726" y="4548251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8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8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7586726" y="4557776"/>
            <a:ext cx="38100" cy="38100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586726" y="4557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7596251" y="4557776"/>
            <a:ext cx="28575" cy="285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596251" y="455777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14224"/>
                </a:moveTo>
                <a:lnTo>
                  <a:pt x="0" y="22098"/>
                </a:lnTo>
                <a:lnTo>
                  <a:pt x="6350" y="28575"/>
                </a:lnTo>
                <a:lnTo>
                  <a:pt x="14224" y="28575"/>
                </a:lnTo>
                <a:lnTo>
                  <a:pt x="22098" y="28575"/>
                </a:lnTo>
                <a:lnTo>
                  <a:pt x="28575" y="22098"/>
                </a:lnTo>
                <a:lnTo>
                  <a:pt x="28575" y="14224"/>
                </a:lnTo>
                <a:lnTo>
                  <a:pt x="28575" y="635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6350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262876" y="4814951"/>
            <a:ext cx="885825" cy="85725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262876" y="4814951"/>
            <a:ext cx="885825" cy="85725"/>
          </a:xfrm>
          <a:custGeom>
            <a:avLst/>
            <a:gdLst/>
            <a:ahLst/>
            <a:cxnLst/>
            <a:rect l="l" t="t" r="r" b="b"/>
            <a:pathLst>
              <a:path w="885825" h="85725">
                <a:moveTo>
                  <a:pt x="0" y="85725"/>
                </a:moveTo>
                <a:lnTo>
                  <a:pt x="885825" y="85725"/>
                </a:lnTo>
                <a:lnTo>
                  <a:pt x="8858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900926" y="4700651"/>
            <a:ext cx="1247775" cy="20002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900926" y="4700651"/>
            <a:ext cx="1247775" cy="200025"/>
          </a:xfrm>
          <a:custGeom>
            <a:avLst/>
            <a:gdLst/>
            <a:ahLst/>
            <a:cxnLst/>
            <a:rect l="l" t="t" r="r" b="b"/>
            <a:pathLst>
              <a:path w="1247775" h="200025">
                <a:moveTo>
                  <a:pt x="1247775" y="132842"/>
                </a:moveTo>
                <a:lnTo>
                  <a:pt x="1247775" y="0"/>
                </a:lnTo>
                <a:lnTo>
                  <a:pt x="0" y="0"/>
                </a:lnTo>
                <a:lnTo>
                  <a:pt x="0" y="200025"/>
                </a:lnTo>
                <a:lnTo>
                  <a:pt x="387984" y="200025"/>
                </a:lnTo>
                <a:lnTo>
                  <a:pt x="499618" y="181482"/>
                </a:lnTo>
                <a:lnTo>
                  <a:pt x="609853" y="151384"/>
                </a:lnTo>
                <a:lnTo>
                  <a:pt x="724280" y="130556"/>
                </a:lnTo>
                <a:lnTo>
                  <a:pt x="847090" y="117856"/>
                </a:lnTo>
                <a:lnTo>
                  <a:pt x="954658" y="115569"/>
                </a:lnTo>
                <a:lnTo>
                  <a:pt x="1085850" y="118999"/>
                </a:lnTo>
                <a:lnTo>
                  <a:pt x="1175130" y="125984"/>
                </a:lnTo>
                <a:lnTo>
                  <a:pt x="1247775" y="132842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900926" y="4757801"/>
            <a:ext cx="323850" cy="76200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900926" y="4757801"/>
            <a:ext cx="323850" cy="76200"/>
          </a:xfrm>
          <a:custGeom>
            <a:avLst/>
            <a:gdLst/>
            <a:ahLst/>
            <a:cxnLst/>
            <a:rect l="l" t="t" r="r" b="b"/>
            <a:pathLst>
              <a:path w="323850" h="76200">
                <a:moveTo>
                  <a:pt x="0" y="0"/>
                </a:moveTo>
                <a:lnTo>
                  <a:pt x="161925" y="0"/>
                </a:lnTo>
                <a:lnTo>
                  <a:pt x="224944" y="2988"/>
                </a:lnTo>
                <a:lnTo>
                  <a:pt x="276415" y="11144"/>
                </a:lnTo>
                <a:lnTo>
                  <a:pt x="311122" y="23252"/>
                </a:lnTo>
                <a:lnTo>
                  <a:pt x="323850" y="38100"/>
                </a:lnTo>
                <a:lnTo>
                  <a:pt x="311122" y="52893"/>
                </a:lnTo>
                <a:lnTo>
                  <a:pt x="276415" y="65008"/>
                </a:lnTo>
                <a:lnTo>
                  <a:pt x="224944" y="73193"/>
                </a:lnTo>
                <a:lnTo>
                  <a:pt x="161925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981825" y="4772025"/>
            <a:ext cx="171450" cy="47625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691501" y="4710176"/>
            <a:ext cx="447675" cy="85725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691501" y="4710176"/>
            <a:ext cx="447675" cy="85725"/>
          </a:xfrm>
          <a:custGeom>
            <a:avLst/>
            <a:gdLst/>
            <a:ahLst/>
            <a:cxnLst/>
            <a:rect l="l" t="t" r="r" b="b"/>
            <a:pathLst>
              <a:path w="447675" h="85725">
                <a:moveTo>
                  <a:pt x="447675" y="0"/>
                </a:moveTo>
                <a:lnTo>
                  <a:pt x="223774" y="0"/>
                </a:lnTo>
                <a:lnTo>
                  <a:pt x="153050" y="2183"/>
                </a:lnTo>
                <a:lnTo>
                  <a:pt x="91622" y="8262"/>
                </a:lnTo>
                <a:lnTo>
                  <a:pt x="43179" y="17529"/>
                </a:lnTo>
                <a:lnTo>
                  <a:pt x="11409" y="29277"/>
                </a:lnTo>
                <a:lnTo>
                  <a:pt x="0" y="42799"/>
                </a:lnTo>
                <a:lnTo>
                  <a:pt x="11409" y="56334"/>
                </a:lnTo>
                <a:lnTo>
                  <a:pt x="43180" y="68113"/>
                </a:lnTo>
                <a:lnTo>
                  <a:pt x="91622" y="77418"/>
                </a:lnTo>
                <a:lnTo>
                  <a:pt x="153050" y="83528"/>
                </a:lnTo>
                <a:lnTo>
                  <a:pt x="223774" y="85725"/>
                </a:lnTo>
                <a:lnTo>
                  <a:pt x="447675" y="85725"/>
                </a:lnTo>
                <a:lnTo>
                  <a:pt x="447675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748651" y="4719701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61"/>
                </a:lnTo>
                <a:lnTo>
                  <a:pt x="39052" y="56880"/>
                </a:lnTo>
                <a:lnTo>
                  <a:pt x="81438" y="64045"/>
                </a:lnTo>
                <a:lnTo>
                  <a:pt x="133350" y="66675"/>
                </a:lnTo>
                <a:lnTo>
                  <a:pt x="266700" y="66675"/>
                </a:lnTo>
                <a:lnTo>
                  <a:pt x="26670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748651" y="4719701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61"/>
                </a:lnTo>
                <a:lnTo>
                  <a:pt x="39052" y="56880"/>
                </a:lnTo>
                <a:lnTo>
                  <a:pt x="81438" y="64045"/>
                </a:lnTo>
                <a:lnTo>
                  <a:pt x="133350" y="66675"/>
                </a:lnTo>
                <a:lnTo>
                  <a:pt x="266700" y="66675"/>
                </a:lnTo>
                <a:lnTo>
                  <a:pt x="266700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900926" y="4691126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0" y="209550"/>
                </a:moveTo>
                <a:lnTo>
                  <a:pt x="1247775" y="209550"/>
                </a:ln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758176" y="4719701"/>
            <a:ext cx="257175" cy="6667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758176" y="4719701"/>
            <a:ext cx="257175" cy="66675"/>
          </a:xfrm>
          <a:custGeom>
            <a:avLst/>
            <a:gdLst/>
            <a:ahLst/>
            <a:cxnLst/>
            <a:rect l="l" t="t" r="r" b="b"/>
            <a:pathLst>
              <a:path w="257175" h="66675">
                <a:moveTo>
                  <a:pt x="257175" y="0"/>
                </a:moveTo>
                <a:lnTo>
                  <a:pt x="128524" y="0"/>
                </a:lnTo>
                <a:lnTo>
                  <a:pt x="78491" y="2609"/>
                </a:lnTo>
                <a:lnTo>
                  <a:pt x="37639" y="9731"/>
                </a:lnTo>
                <a:lnTo>
                  <a:pt x="10098" y="20306"/>
                </a:lnTo>
                <a:lnTo>
                  <a:pt x="0" y="33274"/>
                </a:lnTo>
                <a:lnTo>
                  <a:pt x="10098" y="46261"/>
                </a:lnTo>
                <a:lnTo>
                  <a:pt x="37639" y="56880"/>
                </a:lnTo>
                <a:lnTo>
                  <a:pt x="78491" y="64045"/>
                </a:lnTo>
                <a:lnTo>
                  <a:pt x="128524" y="66675"/>
                </a:lnTo>
                <a:lnTo>
                  <a:pt x="257175" y="66675"/>
                </a:lnTo>
                <a:lnTo>
                  <a:pt x="257175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024876" y="471017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024876" y="473875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024876" y="476732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824851" y="47482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824851" y="475780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853426" y="47482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853426" y="475780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882001" y="47482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882001" y="47578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910576" y="47482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910576" y="47578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986776" y="47292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7986776" y="47387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986776" y="47578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986776" y="4767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986776" y="47768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929626" y="47578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958201" y="4767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891401" y="1757426"/>
            <a:ext cx="1257300" cy="104775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891401" y="1757426"/>
            <a:ext cx="1257300" cy="104775"/>
          </a:xfrm>
          <a:custGeom>
            <a:avLst/>
            <a:gdLst/>
            <a:ahLst/>
            <a:cxnLst/>
            <a:rect l="l" t="t" r="r" b="b"/>
            <a:pathLst>
              <a:path w="1257300" h="104775">
                <a:moveTo>
                  <a:pt x="0" y="104775"/>
                </a:moveTo>
                <a:lnTo>
                  <a:pt x="1257300" y="104775"/>
                </a:lnTo>
                <a:lnTo>
                  <a:pt x="12573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005701" y="1776476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077075" y="1804987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072376" y="179552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072376" y="181457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086658" y="181219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38100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396226" y="1814576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396226" y="1814576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029450" y="1800225"/>
            <a:ext cx="19050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9778" y="0"/>
                </a:moveTo>
                <a:lnTo>
                  <a:pt x="0" y="0"/>
                </a:lnTo>
                <a:lnTo>
                  <a:pt x="0" y="9525"/>
                </a:lnTo>
                <a:lnTo>
                  <a:pt x="9778" y="9525"/>
                </a:lnTo>
                <a:lnTo>
                  <a:pt x="9778" y="6603"/>
                </a:lnTo>
                <a:lnTo>
                  <a:pt x="19050" y="6603"/>
                </a:lnTo>
                <a:lnTo>
                  <a:pt x="19050" y="2794"/>
                </a:lnTo>
                <a:lnTo>
                  <a:pt x="9778" y="2539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962900" y="1800225"/>
            <a:ext cx="19050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19050" y="0"/>
                </a:moveTo>
                <a:lnTo>
                  <a:pt x="9271" y="0"/>
                </a:lnTo>
                <a:lnTo>
                  <a:pt x="9271" y="2539"/>
                </a:lnTo>
                <a:lnTo>
                  <a:pt x="0" y="2794"/>
                </a:lnTo>
                <a:lnTo>
                  <a:pt x="0" y="6603"/>
                </a:lnTo>
                <a:lnTo>
                  <a:pt x="9271" y="6603"/>
                </a:lnTo>
                <a:lnTo>
                  <a:pt x="9271" y="9525"/>
                </a:lnTo>
                <a:lnTo>
                  <a:pt x="19050" y="9525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891401" y="1862201"/>
            <a:ext cx="1257300" cy="114300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891401" y="1862201"/>
            <a:ext cx="1257300" cy="114300"/>
          </a:xfrm>
          <a:custGeom>
            <a:avLst/>
            <a:gdLst/>
            <a:ahLst/>
            <a:cxnLst/>
            <a:rect l="l" t="t" r="r" b="b"/>
            <a:pathLst>
              <a:path w="1257300" h="114300">
                <a:moveTo>
                  <a:pt x="0" y="114300"/>
                </a:moveTo>
                <a:lnTo>
                  <a:pt x="1257300" y="114300"/>
                </a:lnTo>
                <a:lnTo>
                  <a:pt x="1257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005701" y="1881251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7077075" y="1914525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072376" y="190982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7072376" y="192887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7086658" y="1921732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38100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7396226" y="1928876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7396226" y="1928876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7029450" y="190500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9778" y="0"/>
                </a:moveTo>
                <a:lnTo>
                  <a:pt x="0" y="0"/>
                </a:lnTo>
                <a:lnTo>
                  <a:pt x="0" y="19050"/>
                </a:lnTo>
                <a:lnTo>
                  <a:pt x="9778" y="19050"/>
                </a:lnTo>
                <a:lnTo>
                  <a:pt x="9778" y="13208"/>
                </a:lnTo>
                <a:lnTo>
                  <a:pt x="19050" y="13208"/>
                </a:lnTo>
                <a:lnTo>
                  <a:pt x="19050" y="5461"/>
                </a:lnTo>
                <a:lnTo>
                  <a:pt x="9778" y="5207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7962900" y="190500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9271" y="0"/>
                </a:lnTo>
                <a:lnTo>
                  <a:pt x="9271" y="5207"/>
                </a:lnTo>
                <a:lnTo>
                  <a:pt x="0" y="5461"/>
                </a:lnTo>
                <a:lnTo>
                  <a:pt x="0" y="13208"/>
                </a:lnTo>
                <a:lnTo>
                  <a:pt x="9271" y="13208"/>
                </a:lnTo>
                <a:lnTo>
                  <a:pt x="9271" y="19050"/>
                </a:lnTo>
                <a:lnTo>
                  <a:pt x="1905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891401" y="1976501"/>
            <a:ext cx="1257300" cy="104775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891401" y="1976501"/>
            <a:ext cx="1257300" cy="104775"/>
          </a:xfrm>
          <a:custGeom>
            <a:avLst/>
            <a:gdLst/>
            <a:ahLst/>
            <a:cxnLst/>
            <a:rect l="l" t="t" r="r" b="b"/>
            <a:pathLst>
              <a:path w="1257300" h="104775">
                <a:moveTo>
                  <a:pt x="0" y="104775"/>
                </a:moveTo>
                <a:lnTo>
                  <a:pt x="1257300" y="104775"/>
                </a:lnTo>
                <a:lnTo>
                  <a:pt x="12573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7005701" y="1995551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7077075" y="2024062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7072376" y="201460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7072376" y="203365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7086658" y="2031269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28575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396226" y="2033651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396226" y="2033651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029450" y="2019300"/>
            <a:ext cx="19050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9778" y="0"/>
                </a:moveTo>
                <a:lnTo>
                  <a:pt x="0" y="0"/>
                </a:lnTo>
                <a:lnTo>
                  <a:pt x="0" y="9525"/>
                </a:lnTo>
                <a:lnTo>
                  <a:pt x="9778" y="9525"/>
                </a:lnTo>
                <a:lnTo>
                  <a:pt x="9778" y="6603"/>
                </a:lnTo>
                <a:lnTo>
                  <a:pt x="19050" y="6603"/>
                </a:lnTo>
                <a:lnTo>
                  <a:pt x="19050" y="2794"/>
                </a:lnTo>
                <a:lnTo>
                  <a:pt x="9778" y="2539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7962900" y="2019300"/>
            <a:ext cx="19050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19050" y="0"/>
                </a:moveTo>
                <a:lnTo>
                  <a:pt x="9271" y="0"/>
                </a:lnTo>
                <a:lnTo>
                  <a:pt x="9271" y="2539"/>
                </a:lnTo>
                <a:lnTo>
                  <a:pt x="0" y="2794"/>
                </a:lnTo>
                <a:lnTo>
                  <a:pt x="0" y="6603"/>
                </a:lnTo>
                <a:lnTo>
                  <a:pt x="9271" y="6603"/>
                </a:lnTo>
                <a:lnTo>
                  <a:pt x="9271" y="9525"/>
                </a:lnTo>
                <a:lnTo>
                  <a:pt x="19050" y="9525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891401" y="2081276"/>
            <a:ext cx="1257300" cy="114300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891401" y="2081276"/>
            <a:ext cx="1257300" cy="114300"/>
          </a:xfrm>
          <a:custGeom>
            <a:avLst/>
            <a:gdLst/>
            <a:ahLst/>
            <a:cxnLst/>
            <a:rect l="l" t="t" r="r" b="b"/>
            <a:pathLst>
              <a:path w="1257300" h="114300">
                <a:moveTo>
                  <a:pt x="0" y="114300"/>
                </a:moveTo>
                <a:lnTo>
                  <a:pt x="1257300" y="114300"/>
                </a:lnTo>
                <a:lnTo>
                  <a:pt x="1257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7005701" y="2100326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7077075" y="2128837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7072376" y="212890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072376" y="214795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086658" y="2140807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38100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396226" y="2147951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396226" y="2147951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029450" y="212407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9778" y="0"/>
                </a:moveTo>
                <a:lnTo>
                  <a:pt x="0" y="0"/>
                </a:lnTo>
                <a:lnTo>
                  <a:pt x="0" y="19050"/>
                </a:lnTo>
                <a:lnTo>
                  <a:pt x="9778" y="19050"/>
                </a:lnTo>
                <a:lnTo>
                  <a:pt x="9778" y="13208"/>
                </a:lnTo>
                <a:lnTo>
                  <a:pt x="19050" y="13208"/>
                </a:lnTo>
                <a:lnTo>
                  <a:pt x="19050" y="5461"/>
                </a:lnTo>
                <a:lnTo>
                  <a:pt x="9778" y="5207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962900" y="212407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9271" y="0"/>
                </a:lnTo>
                <a:lnTo>
                  <a:pt x="9271" y="5207"/>
                </a:lnTo>
                <a:lnTo>
                  <a:pt x="0" y="5461"/>
                </a:lnTo>
                <a:lnTo>
                  <a:pt x="0" y="13208"/>
                </a:lnTo>
                <a:lnTo>
                  <a:pt x="9271" y="13208"/>
                </a:lnTo>
                <a:lnTo>
                  <a:pt x="9271" y="19050"/>
                </a:lnTo>
                <a:lnTo>
                  <a:pt x="1905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891401" y="2186051"/>
            <a:ext cx="1257300" cy="114300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891401" y="2186051"/>
            <a:ext cx="1257300" cy="114300"/>
          </a:xfrm>
          <a:custGeom>
            <a:avLst/>
            <a:gdLst/>
            <a:ahLst/>
            <a:cxnLst/>
            <a:rect l="l" t="t" r="r" b="b"/>
            <a:pathLst>
              <a:path w="1257300" h="114300">
                <a:moveTo>
                  <a:pt x="0" y="114300"/>
                </a:moveTo>
                <a:lnTo>
                  <a:pt x="1257300" y="114300"/>
                </a:lnTo>
                <a:lnTo>
                  <a:pt x="1257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005701" y="2205101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077075" y="2238375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072376" y="223367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072376" y="2252726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086658" y="2245582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38100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396226" y="2252726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396226" y="2252726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029450" y="222885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9778" y="0"/>
                </a:moveTo>
                <a:lnTo>
                  <a:pt x="0" y="0"/>
                </a:lnTo>
                <a:lnTo>
                  <a:pt x="0" y="19050"/>
                </a:lnTo>
                <a:lnTo>
                  <a:pt x="9778" y="19050"/>
                </a:lnTo>
                <a:lnTo>
                  <a:pt x="9778" y="13208"/>
                </a:lnTo>
                <a:lnTo>
                  <a:pt x="19050" y="13208"/>
                </a:lnTo>
                <a:lnTo>
                  <a:pt x="19050" y="5461"/>
                </a:lnTo>
                <a:lnTo>
                  <a:pt x="9778" y="5207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962900" y="222885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9271" y="0"/>
                </a:lnTo>
                <a:lnTo>
                  <a:pt x="9271" y="5207"/>
                </a:lnTo>
                <a:lnTo>
                  <a:pt x="0" y="5461"/>
                </a:lnTo>
                <a:lnTo>
                  <a:pt x="0" y="13208"/>
                </a:lnTo>
                <a:lnTo>
                  <a:pt x="9271" y="13208"/>
                </a:lnTo>
                <a:lnTo>
                  <a:pt x="9271" y="19050"/>
                </a:lnTo>
                <a:lnTo>
                  <a:pt x="1905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891401" y="2300351"/>
            <a:ext cx="1257300" cy="104775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891401" y="2300351"/>
            <a:ext cx="1257300" cy="104775"/>
          </a:xfrm>
          <a:custGeom>
            <a:avLst/>
            <a:gdLst/>
            <a:ahLst/>
            <a:cxnLst/>
            <a:rect l="l" t="t" r="r" b="b"/>
            <a:pathLst>
              <a:path w="1257300" h="104775">
                <a:moveTo>
                  <a:pt x="0" y="104775"/>
                </a:moveTo>
                <a:lnTo>
                  <a:pt x="1257300" y="104775"/>
                </a:lnTo>
                <a:lnTo>
                  <a:pt x="12573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ln w="9534">
            <a:solidFill>
              <a:srgbClr val="110E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005701" y="2319401"/>
            <a:ext cx="1000125" cy="66675"/>
          </a:xfrm>
          <a:custGeom>
            <a:avLst/>
            <a:gdLst/>
            <a:ahLst/>
            <a:cxnLst/>
            <a:rect l="l" t="t" r="r" b="b"/>
            <a:pathLst>
              <a:path w="1000125" h="66675">
                <a:moveTo>
                  <a:pt x="0" y="66675"/>
                </a:moveTo>
                <a:lnTo>
                  <a:pt x="1000125" y="66675"/>
                </a:lnTo>
                <a:lnTo>
                  <a:pt x="10001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077075" y="2347912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072376" y="233845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072376" y="2357501"/>
            <a:ext cx="866775" cy="0"/>
          </a:xfrm>
          <a:custGeom>
            <a:avLst/>
            <a:gdLst/>
            <a:ahLst/>
            <a:cxnLst/>
            <a:rect l="l" t="t" r="r" b="b"/>
            <a:pathLst>
              <a:path w="866775">
                <a:moveTo>
                  <a:pt x="0" y="0"/>
                </a:moveTo>
                <a:lnTo>
                  <a:pt x="866775" y="0"/>
                </a:lnTo>
              </a:path>
            </a:pathLst>
          </a:custGeom>
          <a:ln w="9534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086658" y="2350357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0" y="0"/>
                </a:moveTo>
                <a:lnTo>
                  <a:pt x="838209" y="0"/>
                </a:lnTo>
              </a:path>
            </a:pathLst>
          </a:custGeom>
          <a:ln w="38100">
            <a:solidFill>
              <a:srgbClr val="3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396226" y="2357501"/>
            <a:ext cx="247650" cy="7620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396226" y="2357501"/>
            <a:ext cx="247650" cy="76200"/>
          </a:xfrm>
          <a:custGeom>
            <a:avLst/>
            <a:gdLst/>
            <a:ahLst/>
            <a:cxnLst/>
            <a:rect l="l" t="t" r="r" b="b"/>
            <a:pathLst>
              <a:path w="247650" h="76200">
                <a:moveTo>
                  <a:pt x="0" y="38100"/>
                </a:moveTo>
                <a:lnTo>
                  <a:pt x="9721" y="23252"/>
                </a:lnTo>
                <a:lnTo>
                  <a:pt x="36242" y="11144"/>
                </a:lnTo>
                <a:lnTo>
                  <a:pt x="75598" y="2988"/>
                </a:lnTo>
                <a:lnTo>
                  <a:pt x="123825" y="0"/>
                </a:lnTo>
                <a:lnTo>
                  <a:pt x="171997" y="2988"/>
                </a:lnTo>
                <a:lnTo>
                  <a:pt x="211359" y="11144"/>
                </a:lnTo>
                <a:lnTo>
                  <a:pt x="237910" y="23252"/>
                </a:lnTo>
                <a:lnTo>
                  <a:pt x="247650" y="38100"/>
                </a:lnTo>
                <a:lnTo>
                  <a:pt x="237910" y="52893"/>
                </a:lnTo>
                <a:lnTo>
                  <a:pt x="211359" y="65008"/>
                </a:lnTo>
                <a:lnTo>
                  <a:pt x="171997" y="73193"/>
                </a:lnTo>
                <a:lnTo>
                  <a:pt x="123825" y="76200"/>
                </a:lnTo>
                <a:lnTo>
                  <a:pt x="75598" y="73193"/>
                </a:lnTo>
                <a:lnTo>
                  <a:pt x="36242" y="65008"/>
                </a:lnTo>
                <a:lnTo>
                  <a:pt x="9721" y="52893"/>
                </a:lnTo>
                <a:lnTo>
                  <a:pt x="0" y="38100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029450" y="23336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9778" y="0"/>
                </a:moveTo>
                <a:lnTo>
                  <a:pt x="0" y="0"/>
                </a:lnTo>
                <a:lnTo>
                  <a:pt x="0" y="19050"/>
                </a:lnTo>
                <a:lnTo>
                  <a:pt x="9778" y="19050"/>
                </a:lnTo>
                <a:lnTo>
                  <a:pt x="9778" y="13208"/>
                </a:lnTo>
                <a:lnTo>
                  <a:pt x="19050" y="13208"/>
                </a:lnTo>
                <a:lnTo>
                  <a:pt x="19050" y="5461"/>
                </a:lnTo>
                <a:lnTo>
                  <a:pt x="9778" y="5207"/>
                </a:lnTo>
                <a:lnTo>
                  <a:pt x="9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962900" y="23336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9271" y="0"/>
                </a:lnTo>
                <a:lnTo>
                  <a:pt x="9271" y="5207"/>
                </a:lnTo>
                <a:lnTo>
                  <a:pt x="0" y="5461"/>
                </a:lnTo>
                <a:lnTo>
                  <a:pt x="0" y="13208"/>
                </a:lnTo>
                <a:lnTo>
                  <a:pt x="9271" y="13208"/>
                </a:lnTo>
                <a:lnTo>
                  <a:pt x="9271" y="19050"/>
                </a:lnTo>
                <a:lnTo>
                  <a:pt x="1905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891401" y="2395601"/>
            <a:ext cx="1257300" cy="21907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891401" y="2395601"/>
            <a:ext cx="1257300" cy="219075"/>
          </a:xfrm>
          <a:custGeom>
            <a:avLst/>
            <a:gdLst/>
            <a:ahLst/>
            <a:cxnLst/>
            <a:rect l="l" t="t" r="r" b="b"/>
            <a:pathLst>
              <a:path w="1257300" h="219075">
                <a:moveTo>
                  <a:pt x="0" y="219075"/>
                </a:moveTo>
                <a:lnTo>
                  <a:pt x="1257300" y="219075"/>
                </a:lnTo>
                <a:lnTo>
                  <a:pt x="12573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910451" y="2414651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1212596" y="0"/>
                </a:moveTo>
                <a:lnTo>
                  <a:pt x="6476" y="0"/>
                </a:lnTo>
                <a:lnTo>
                  <a:pt x="0" y="6476"/>
                </a:lnTo>
                <a:lnTo>
                  <a:pt x="0" y="174371"/>
                </a:lnTo>
                <a:lnTo>
                  <a:pt x="6476" y="180975"/>
                </a:lnTo>
                <a:lnTo>
                  <a:pt x="1212596" y="180975"/>
                </a:lnTo>
                <a:lnTo>
                  <a:pt x="1219200" y="174371"/>
                </a:lnTo>
                <a:lnTo>
                  <a:pt x="1219200" y="6476"/>
                </a:lnTo>
                <a:lnTo>
                  <a:pt x="1212596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910451" y="2414651"/>
            <a:ext cx="1219200" cy="180975"/>
          </a:xfrm>
          <a:custGeom>
            <a:avLst/>
            <a:gdLst/>
            <a:ahLst/>
            <a:cxnLst/>
            <a:rect l="l" t="t" r="r" b="b"/>
            <a:pathLst>
              <a:path w="1219200" h="180975">
                <a:moveTo>
                  <a:pt x="0" y="14477"/>
                </a:moveTo>
                <a:lnTo>
                  <a:pt x="0" y="6476"/>
                </a:lnTo>
                <a:lnTo>
                  <a:pt x="6476" y="0"/>
                </a:lnTo>
                <a:lnTo>
                  <a:pt x="14477" y="0"/>
                </a:lnTo>
                <a:lnTo>
                  <a:pt x="1204595" y="0"/>
                </a:lnTo>
                <a:lnTo>
                  <a:pt x="1212596" y="0"/>
                </a:lnTo>
                <a:lnTo>
                  <a:pt x="1219200" y="6476"/>
                </a:lnTo>
                <a:lnTo>
                  <a:pt x="1219200" y="14477"/>
                </a:lnTo>
                <a:lnTo>
                  <a:pt x="1219200" y="166370"/>
                </a:lnTo>
                <a:lnTo>
                  <a:pt x="1219200" y="174371"/>
                </a:lnTo>
                <a:lnTo>
                  <a:pt x="1212596" y="180975"/>
                </a:lnTo>
                <a:lnTo>
                  <a:pt x="1204595" y="180975"/>
                </a:lnTo>
                <a:lnTo>
                  <a:pt x="14477" y="180975"/>
                </a:lnTo>
                <a:lnTo>
                  <a:pt x="6476" y="180975"/>
                </a:lnTo>
                <a:lnTo>
                  <a:pt x="0" y="174371"/>
                </a:lnTo>
                <a:lnTo>
                  <a:pt x="0" y="166370"/>
                </a:lnTo>
                <a:lnTo>
                  <a:pt x="0" y="14477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919976" y="2424176"/>
            <a:ext cx="1200150" cy="161925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919976" y="2424176"/>
            <a:ext cx="1200150" cy="161925"/>
          </a:xfrm>
          <a:custGeom>
            <a:avLst/>
            <a:gdLst/>
            <a:ahLst/>
            <a:cxnLst/>
            <a:rect l="l" t="t" r="r" b="b"/>
            <a:pathLst>
              <a:path w="1200150" h="161925">
                <a:moveTo>
                  <a:pt x="0" y="12953"/>
                </a:moveTo>
                <a:lnTo>
                  <a:pt x="0" y="5841"/>
                </a:lnTo>
                <a:lnTo>
                  <a:pt x="5842" y="0"/>
                </a:lnTo>
                <a:lnTo>
                  <a:pt x="12953" y="0"/>
                </a:lnTo>
                <a:lnTo>
                  <a:pt x="1187069" y="0"/>
                </a:lnTo>
                <a:lnTo>
                  <a:pt x="1194180" y="0"/>
                </a:lnTo>
                <a:lnTo>
                  <a:pt x="1200150" y="5841"/>
                </a:lnTo>
                <a:lnTo>
                  <a:pt x="1200150" y="12953"/>
                </a:lnTo>
                <a:lnTo>
                  <a:pt x="1200150" y="148844"/>
                </a:lnTo>
                <a:lnTo>
                  <a:pt x="1200150" y="155956"/>
                </a:lnTo>
                <a:lnTo>
                  <a:pt x="1194180" y="161925"/>
                </a:lnTo>
                <a:lnTo>
                  <a:pt x="1187069" y="161925"/>
                </a:lnTo>
                <a:lnTo>
                  <a:pt x="12953" y="161925"/>
                </a:lnTo>
                <a:lnTo>
                  <a:pt x="5842" y="161925"/>
                </a:lnTo>
                <a:lnTo>
                  <a:pt x="0" y="155956"/>
                </a:lnTo>
                <a:lnTo>
                  <a:pt x="0" y="148844"/>
                </a:lnTo>
                <a:lnTo>
                  <a:pt x="0" y="12953"/>
                </a:lnTo>
                <a:close/>
              </a:path>
            </a:pathLst>
          </a:custGeom>
          <a:ln w="9534">
            <a:solidFill>
              <a:srgbClr val="544E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924675" y="2390775"/>
            <a:ext cx="1219200" cy="190500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615301" y="2462276"/>
            <a:ext cx="161925" cy="76200"/>
          </a:xfrm>
          <a:custGeom>
            <a:avLst/>
            <a:gdLst/>
            <a:ahLst/>
            <a:cxnLst/>
            <a:rect l="l" t="t" r="r" b="b"/>
            <a:pathLst>
              <a:path w="161925" h="76200">
                <a:moveTo>
                  <a:pt x="0" y="76200"/>
                </a:moveTo>
                <a:lnTo>
                  <a:pt x="161925" y="76200"/>
                </a:lnTo>
                <a:lnTo>
                  <a:pt x="1619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615301" y="2500376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0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615301" y="2462276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76200"/>
                </a:lnTo>
                <a:lnTo>
                  <a:pt x="1333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615301" y="2462276"/>
            <a:ext cx="133350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615301" y="2462276"/>
            <a:ext cx="133350" cy="76200"/>
          </a:xfrm>
          <a:custGeom>
            <a:avLst/>
            <a:gdLst/>
            <a:ahLst/>
            <a:cxnLst/>
            <a:rect l="l" t="t" r="r" b="b"/>
            <a:pathLst>
              <a:path w="133350" h="76200">
                <a:moveTo>
                  <a:pt x="0" y="76200"/>
                </a:moveTo>
                <a:lnTo>
                  <a:pt x="133350" y="59816"/>
                </a:lnTo>
                <a:lnTo>
                  <a:pt x="133350" y="16256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010525" y="24003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010525" y="24003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8039100" y="24003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039100" y="24003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067675" y="24003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067675" y="24003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105775" y="24003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105775" y="2400300"/>
            <a:ext cx="9525" cy="95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010525" y="24193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067675" y="24193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158" y="0"/>
                </a:lnTo>
                <a:lnTo>
                  <a:pt x="0" y="2159"/>
                </a:lnTo>
                <a:lnTo>
                  <a:pt x="0" y="7365"/>
                </a:lnTo>
                <a:lnTo>
                  <a:pt x="2158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159"/>
                </a:lnTo>
                <a:lnTo>
                  <a:pt x="7366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086725" y="241935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 txBox="1"/>
          <p:nvPr/>
        </p:nvSpPr>
        <p:spPr>
          <a:xfrm>
            <a:off x="8024876" y="2387346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">
              <a:latin typeface="Arial"/>
              <a:cs typeface="Arial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8024876" y="2406269"/>
            <a:ext cx="36195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">
              <a:latin typeface="Arial"/>
              <a:cs typeface="Arial"/>
            </a:endParaRPr>
          </a:p>
        </p:txBody>
      </p:sp>
      <p:sp>
        <p:nvSpPr>
          <p:cNvPr id="524" name="object 524"/>
          <p:cNvSpPr/>
          <p:nvPr/>
        </p:nvSpPr>
        <p:spPr>
          <a:xfrm>
            <a:off x="8034401" y="241465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8091551" y="24051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525"/>
                </a:moveTo>
                <a:lnTo>
                  <a:pt x="4699" y="0"/>
                </a:lnTo>
                <a:lnTo>
                  <a:pt x="9525" y="9525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8129651" y="24051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8062976" y="24051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66" y="0"/>
                </a:moveTo>
                <a:lnTo>
                  <a:pt x="2031" y="0"/>
                </a:lnTo>
                <a:lnTo>
                  <a:pt x="0" y="2032"/>
                </a:lnTo>
                <a:lnTo>
                  <a:pt x="0" y="7365"/>
                </a:lnTo>
                <a:lnTo>
                  <a:pt x="2031" y="9525"/>
                </a:lnTo>
                <a:lnTo>
                  <a:pt x="7366" y="9525"/>
                </a:lnTo>
                <a:lnTo>
                  <a:pt x="9525" y="7365"/>
                </a:lnTo>
                <a:lnTo>
                  <a:pt x="9525" y="2032"/>
                </a:lnTo>
                <a:lnTo>
                  <a:pt x="7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062976" y="240512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4699"/>
                </a:moveTo>
                <a:lnTo>
                  <a:pt x="0" y="2032"/>
                </a:lnTo>
                <a:lnTo>
                  <a:pt x="2031" y="0"/>
                </a:lnTo>
                <a:lnTo>
                  <a:pt x="4699" y="0"/>
                </a:lnTo>
                <a:lnTo>
                  <a:pt x="7366" y="0"/>
                </a:lnTo>
                <a:lnTo>
                  <a:pt x="9525" y="2032"/>
                </a:lnTo>
                <a:lnTo>
                  <a:pt x="9525" y="4699"/>
                </a:lnTo>
                <a:lnTo>
                  <a:pt x="9525" y="7365"/>
                </a:lnTo>
                <a:lnTo>
                  <a:pt x="7366" y="9525"/>
                </a:lnTo>
                <a:lnTo>
                  <a:pt x="4699" y="9525"/>
                </a:lnTo>
                <a:lnTo>
                  <a:pt x="2031" y="9525"/>
                </a:lnTo>
                <a:lnTo>
                  <a:pt x="0" y="7365"/>
                </a:lnTo>
                <a:lnTo>
                  <a:pt x="0" y="4699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586726" y="2462276"/>
            <a:ext cx="47625" cy="5715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586726" y="2462276"/>
            <a:ext cx="47625" cy="57150"/>
          </a:xfrm>
          <a:custGeom>
            <a:avLst/>
            <a:gdLst/>
            <a:ahLst/>
            <a:cxnLst/>
            <a:rect l="l" t="t" r="r" b="b"/>
            <a:pathLst>
              <a:path w="47625" h="57150">
                <a:moveTo>
                  <a:pt x="0" y="28575"/>
                </a:moveTo>
                <a:lnTo>
                  <a:pt x="1853" y="39683"/>
                </a:lnTo>
                <a:lnTo>
                  <a:pt x="6921" y="48767"/>
                </a:lnTo>
                <a:lnTo>
                  <a:pt x="14466" y="54899"/>
                </a:lnTo>
                <a:lnTo>
                  <a:pt x="23749" y="57150"/>
                </a:lnTo>
                <a:lnTo>
                  <a:pt x="33051" y="54899"/>
                </a:lnTo>
                <a:lnTo>
                  <a:pt x="40639" y="48767"/>
                </a:lnTo>
                <a:lnTo>
                  <a:pt x="45751" y="39683"/>
                </a:lnTo>
                <a:lnTo>
                  <a:pt x="47625" y="28575"/>
                </a:lnTo>
                <a:lnTo>
                  <a:pt x="45751" y="17412"/>
                </a:lnTo>
                <a:lnTo>
                  <a:pt x="40639" y="8334"/>
                </a:lnTo>
                <a:lnTo>
                  <a:pt x="33051" y="2232"/>
                </a:lnTo>
                <a:lnTo>
                  <a:pt x="23749" y="0"/>
                </a:lnTo>
                <a:lnTo>
                  <a:pt x="14466" y="2232"/>
                </a:lnTo>
                <a:lnTo>
                  <a:pt x="6921" y="8334"/>
                </a:lnTo>
                <a:lnTo>
                  <a:pt x="1853" y="17412"/>
                </a:lnTo>
                <a:lnTo>
                  <a:pt x="0" y="2857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586726" y="2471801"/>
            <a:ext cx="38100" cy="38100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586726" y="247180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9050"/>
                </a:moveTo>
                <a:lnTo>
                  <a:pt x="1494" y="11626"/>
                </a:lnTo>
                <a:lnTo>
                  <a:pt x="5572" y="5572"/>
                </a:lnTo>
                <a:lnTo>
                  <a:pt x="11626" y="1494"/>
                </a:lnTo>
                <a:lnTo>
                  <a:pt x="19050" y="0"/>
                </a:lnTo>
                <a:lnTo>
                  <a:pt x="26419" y="1494"/>
                </a:lnTo>
                <a:lnTo>
                  <a:pt x="32480" y="5572"/>
                </a:lnTo>
                <a:lnTo>
                  <a:pt x="36587" y="11626"/>
                </a:lnTo>
                <a:lnTo>
                  <a:pt x="38100" y="19050"/>
                </a:lnTo>
                <a:lnTo>
                  <a:pt x="36587" y="26419"/>
                </a:lnTo>
                <a:lnTo>
                  <a:pt x="32480" y="32480"/>
                </a:lnTo>
                <a:lnTo>
                  <a:pt x="26419" y="36587"/>
                </a:lnTo>
                <a:lnTo>
                  <a:pt x="19050" y="38100"/>
                </a:lnTo>
                <a:lnTo>
                  <a:pt x="11626" y="36587"/>
                </a:lnTo>
                <a:lnTo>
                  <a:pt x="5572" y="32480"/>
                </a:lnTo>
                <a:lnTo>
                  <a:pt x="1494" y="26419"/>
                </a:lnTo>
                <a:lnTo>
                  <a:pt x="0" y="19050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596251" y="2481326"/>
            <a:ext cx="28575" cy="190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596251" y="2481326"/>
            <a:ext cx="28575" cy="19050"/>
          </a:xfrm>
          <a:custGeom>
            <a:avLst/>
            <a:gdLst/>
            <a:ahLst/>
            <a:cxnLst/>
            <a:rect l="l" t="t" r="r" b="b"/>
            <a:pathLst>
              <a:path w="28575" h="19050">
                <a:moveTo>
                  <a:pt x="0" y="9525"/>
                </a:moveTo>
                <a:lnTo>
                  <a:pt x="0" y="14732"/>
                </a:lnTo>
                <a:lnTo>
                  <a:pt x="6350" y="19050"/>
                </a:lnTo>
                <a:lnTo>
                  <a:pt x="14224" y="19050"/>
                </a:lnTo>
                <a:lnTo>
                  <a:pt x="22098" y="19050"/>
                </a:lnTo>
                <a:lnTo>
                  <a:pt x="28575" y="14732"/>
                </a:lnTo>
                <a:lnTo>
                  <a:pt x="28575" y="9525"/>
                </a:lnTo>
                <a:lnTo>
                  <a:pt x="28575" y="4190"/>
                </a:lnTo>
                <a:lnTo>
                  <a:pt x="22098" y="0"/>
                </a:lnTo>
                <a:lnTo>
                  <a:pt x="14224" y="0"/>
                </a:lnTo>
                <a:lnTo>
                  <a:pt x="6350" y="0"/>
                </a:lnTo>
                <a:lnTo>
                  <a:pt x="0" y="4190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262876" y="5014976"/>
            <a:ext cx="885825" cy="95250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262876" y="5014976"/>
            <a:ext cx="885825" cy="95250"/>
          </a:xfrm>
          <a:custGeom>
            <a:avLst/>
            <a:gdLst/>
            <a:ahLst/>
            <a:cxnLst/>
            <a:rect l="l" t="t" r="r" b="b"/>
            <a:pathLst>
              <a:path w="885825" h="95250">
                <a:moveTo>
                  <a:pt x="0" y="95250"/>
                </a:moveTo>
                <a:lnTo>
                  <a:pt x="885825" y="95250"/>
                </a:lnTo>
                <a:lnTo>
                  <a:pt x="88582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900926" y="4900676"/>
            <a:ext cx="1247775" cy="209550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900926" y="4900676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1247775" y="139192"/>
                </a:move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lnTo>
                  <a:pt x="387984" y="209550"/>
                </a:lnTo>
                <a:lnTo>
                  <a:pt x="499618" y="190119"/>
                </a:lnTo>
                <a:lnTo>
                  <a:pt x="609853" y="158623"/>
                </a:lnTo>
                <a:lnTo>
                  <a:pt x="724280" y="136779"/>
                </a:lnTo>
                <a:lnTo>
                  <a:pt x="847090" y="123443"/>
                </a:lnTo>
                <a:lnTo>
                  <a:pt x="954658" y="121031"/>
                </a:lnTo>
                <a:lnTo>
                  <a:pt x="1085850" y="124713"/>
                </a:lnTo>
                <a:lnTo>
                  <a:pt x="1175130" y="131953"/>
                </a:lnTo>
                <a:lnTo>
                  <a:pt x="1247775" y="139192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900926" y="4967351"/>
            <a:ext cx="323850" cy="76200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900926" y="4967351"/>
            <a:ext cx="323850" cy="76200"/>
          </a:xfrm>
          <a:custGeom>
            <a:avLst/>
            <a:gdLst/>
            <a:ahLst/>
            <a:cxnLst/>
            <a:rect l="l" t="t" r="r" b="b"/>
            <a:pathLst>
              <a:path w="323850" h="76200">
                <a:moveTo>
                  <a:pt x="0" y="0"/>
                </a:moveTo>
                <a:lnTo>
                  <a:pt x="161925" y="0"/>
                </a:lnTo>
                <a:lnTo>
                  <a:pt x="224944" y="2988"/>
                </a:lnTo>
                <a:lnTo>
                  <a:pt x="276415" y="11144"/>
                </a:lnTo>
                <a:lnTo>
                  <a:pt x="311122" y="23252"/>
                </a:lnTo>
                <a:lnTo>
                  <a:pt x="323850" y="38100"/>
                </a:lnTo>
                <a:lnTo>
                  <a:pt x="311122" y="52893"/>
                </a:lnTo>
                <a:lnTo>
                  <a:pt x="276415" y="65008"/>
                </a:lnTo>
                <a:lnTo>
                  <a:pt x="224944" y="73193"/>
                </a:lnTo>
                <a:lnTo>
                  <a:pt x="161925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981825" y="4981575"/>
            <a:ext cx="171450" cy="38100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691501" y="4910201"/>
            <a:ext cx="447675" cy="85725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691501" y="4910201"/>
            <a:ext cx="447675" cy="85725"/>
          </a:xfrm>
          <a:custGeom>
            <a:avLst/>
            <a:gdLst/>
            <a:ahLst/>
            <a:cxnLst/>
            <a:rect l="l" t="t" r="r" b="b"/>
            <a:pathLst>
              <a:path w="447675" h="85725">
                <a:moveTo>
                  <a:pt x="447675" y="0"/>
                </a:moveTo>
                <a:lnTo>
                  <a:pt x="223774" y="0"/>
                </a:lnTo>
                <a:lnTo>
                  <a:pt x="153050" y="2183"/>
                </a:lnTo>
                <a:lnTo>
                  <a:pt x="91622" y="8262"/>
                </a:lnTo>
                <a:lnTo>
                  <a:pt x="43179" y="17529"/>
                </a:lnTo>
                <a:lnTo>
                  <a:pt x="11409" y="29277"/>
                </a:lnTo>
                <a:lnTo>
                  <a:pt x="0" y="42799"/>
                </a:lnTo>
                <a:lnTo>
                  <a:pt x="11409" y="56334"/>
                </a:lnTo>
                <a:lnTo>
                  <a:pt x="43180" y="68113"/>
                </a:lnTo>
                <a:lnTo>
                  <a:pt x="91622" y="77418"/>
                </a:lnTo>
                <a:lnTo>
                  <a:pt x="153050" y="83528"/>
                </a:lnTo>
                <a:lnTo>
                  <a:pt x="223774" y="85725"/>
                </a:lnTo>
                <a:lnTo>
                  <a:pt x="447675" y="85725"/>
                </a:lnTo>
                <a:lnTo>
                  <a:pt x="447675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748651" y="4919726"/>
            <a:ext cx="266700" cy="76200"/>
          </a:xfrm>
          <a:custGeom>
            <a:avLst/>
            <a:gdLst/>
            <a:ahLst/>
            <a:cxnLst/>
            <a:rect l="l" t="t" r="r" b="b"/>
            <a:pathLst>
              <a:path w="266700" h="76200">
                <a:moveTo>
                  <a:pt x="266700" y="0"/>
                </a:moveTo>
                <a:lnTo>
                  <a:pt x="133350" y="0"/>
                </a:lnTo>
                <a:lnTo>
                  <a:pt x="81438" y="2988"/>
                </a:lnTo>
                <a:lnTo>
                  <a:pt x="39052" y="11144"/>
                </a:lnTo>
                <a:lnTo>
                  <a:pt x="10477" y="23252"/>
                </a:lnTo>
                <a:lnTo>
                  <a:pt x="0" y="38100"/>
                </a:lnTo>
                <a:lnTo>
                  <a:pt x="10477" y="52893"/>
                </a:lnTo>
                <a:lnTo>
                  <a:pt x="39052" y="65008"/>
                </a:lnTo>
                <a:lnTo>
                  <a:pt x="81438" y="73193"/>
                </a:lnTo>
                <a:lnTo>
                  <a:pt x="133350" y="76200"/>
                </a:lnTo>
                <a:lnTo>
                  <a:pt x="266700" y="76200"/>
                </a:lnTo>
                <a:lnTo>
                  <a:pt x="26670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748651" y="4919726"/>
            <a:ext cx="266700" cy="76200"/>
          </a:xfrm>
          <a:custGeom>
            <a:avLst/>
            <a:gdLst/>
            <a:ahLst/>
            <a:cxnLst/>
            <a:rect l="l" t="t" r="r" b="b"/>
            <a:pathLst>
              <a:path w="266700" h="76200">
                <a:moveTo>
                  <a:pt x="266700" y="0"/>
                </a:moveTo>
                <a:lnTo>
                  <a:pt x="133350" y="0"/>
                </a:lnTo>
                <a:lnTo>
                  <a:pt x="81438" y="2988"/>
                </a:lnTo>
                <a:lnTo>
                  <a:pt x="39052" y="11144"/>
                </a:lnTo>
                <a:lnTo>
                  <a:pt x="10477" y="23252"/>
                </a:lnTo>
                <a:lnTo>
                  <a:pt x="0" y="38100"/>
                </a:lnTo>
                <a:lnTo>
                  <a:pt x="10477" y="52893"/>
                </a:lnTo>
                <a:lnTo>
                  <a:pt x="39052" y="65008"/>
                </a:lnTo>
                <a:lnTo>
                  <a:pt x="81438" y="73193"/>
                </a:lnTo>
                <a:lnTo>
                  <a:pt x="133350" y="76200"/>
                </a:lnTo>
                <a:lnTo>
                  <a:pt x="266700" y="76200"/>
                </a:lnTo>
                <a:lnTo>
                  <a:pt x="266700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900926" y="4900676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0" y="209550"/>
                </a:moveTo>
                <a:lnTo>
                  <a:pt x="1247775" y="209550"/>
                </a:ln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758176" y="4919726"/>
            <a:ext cx="257175" cy="6667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758176" y="4919726"/>
            <a:ext cx="257175" cy="66675"/>
          </a:xfrm>
          <a:custGeom>
            <a:avLst/>
            <a:gdLst/>
            <a:ahLst/>
            <a:cxnLst/>
            <a:rect l="l" t="t" r="r" b="b"/>
            <a:pathLst>
              <a:path w="257175" h="66675">
                <a:moveTo>
                  <a:pt x="257175" y="0"/>
                </a:moveTo>
                <a:lnTo>
                  <a:pt x="128524" y="0"/>
                </a:lnTo>
                <a:lnTo>
                  <a:pt x="78491" y="2609"/>
                </a:lnTo>
                <a:lnTo>
                  <a:pt x="37639" y="9731"/>
                </a:lnTo>
                <a:lnTo>
                  <a:pt x="10098" y="20306"/>
                </a:lnTo>
                <a:lnTo>
                  <a:pt x="0" y="33274"/>
                </a:lnTo>
                <a:lnTo>
                  <a:pt x="10098" y="46261"/>
                </a:lnTo>
                <a:lnTo>
                  <a:pt x="37639" y="56880"/>
                </a:lnTo>
                <a:lnTo>
                  <a:pt x="78491" y="64045"/>
                </a:lnTo>
                <a:lnTo>
                  <a:pt x="128524" y="66675"/>
                </a:lnTo>
                <a:lnTo>
                  <a:pt x="257175" y="66675"/>
                </a:lnTo>
                <a:lnTo>
                  <a:pt x="257175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8024876" y="491972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8024876" y="494830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8024876" y="497687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824851" y="49578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824851" y="496735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853426" y="49578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853426" y="496735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882001" y="49578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882001" y="49673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910576" y="49578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910576" y="49673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986776" y="49387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986776" y="49483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986776" y="49578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986776" y="49673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986776" y="49768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929626" y="49673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958201" y="49768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262876" y="5224526"/>
            <a:ext cx="885825" cy="85725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262876" y="5224526"/>
            <a:ext cx="885825" cy="85725"/>
          </a:xfrm>
          <a:custGeom>
            <a:avLst/>
            <a:gdLst/>
            <a:ahLst/>
            <a:cxnLst/>
            <a:rect l="l" t="t" r="r" b="b"/>
            <a:pathLst>
              <a:path w="885825" h="85725">
                <a:moveTo>
                  <a:pt x="0" y="85725"/>
                </a:moveTo>
                <a:lnTo>
                  <a:pt x="885825" y="85725"/>
                </a:lnTo>
                <a:lnTo>
                  <a:pt x="8858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900926" y="5110226"/>
            <a:ext cx="1247775" cy="200025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900926" y="5110226"/>
            <a:ext cx="1247775" cy="200025"/>
          </a:xfrm>
          <a:custGeom>
            <a:avLst/>
            <a:gdLst/>
            <a:ahLst/>
            <a:cxnLst/>
            <a:rect l="l" t="t" r="r" b="b"/>
            <a:pathLst>
              <a:path w="1247775" h="200025">
                <a:moveTo>
                  <a:pt x="1247775" y="132842"/>
                </a:moveTo>
                <a:lnTo>
                  <a:pt x="1247775" y="0"/>
                </a:lnTo>
                <a:lnTo>
                  <a:pt x="0" y="0"/>
                </a:lnTo>
                <a:lnTo>
                  <a:pt x="0" y="200025"/>
                </a:lnTo>
                <a:lnTo>
                  <a:pt x="387984" y="200025"/>
                </a:lnTo>
                <a:lnTo>
                  <a:pt x="499618" y="181483"/>
                </a:lnTo>
                <a:lnTo>
                  <a:pt x="609853" y="151384"/>
                </a:lnTo>
                <a:lnTo>
                  <a:pt x="724280" y="130556"/>
                </a:lnTo>
                <a:lnTo>
                  <a:pt x="847090" y="117856"/>
                </a:lnTo>
                <a:lnTo>
                  <a:pt x="954658" y="115569"/>
                </a:lnTo>
                <a:lnTo>
                  <a:pt x="1085850" y="118999"/>
                </a:lnTo>
                <a:lnTo>
                  <a:pt x="1175130" y="125984"/>
                </a:lnTo>
                <a:lnTo>
                  <a:pt x="1247775" y="132842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900926" y="5167376"/>
            <a:ext cx="323850" cy="85725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900926" y="5167376"/>
            <a:ext cx="323850" cy="85725"/>
          </a:xfrm>
          <a:custGeom>
            <a:avLst/>
            <a:gdLst/>
            <a:ahLst/>
            <a:cxnLst/>
            <a:rect l="l" t="t" r="r" b="b"/>
            <a:pathLst>
              <a:path w="323850" h="85725">
                <a:moveTo>
                  <a:pt x="0" y="0"/>
                </a:moveTo>
                <a:lnTo>
                  <a:pt x="161925" y="0"/>
                </a:lnTo>
                <a:lnTo>
                  <a:pt x="224944" y="3365"/>
                </a:lnTo>
                <a:lnTo>
                  <a:pt x="276415" y="12541"/>
                </a:lnTo>
                <a:lnTo>
                  <a:pt x="311122" y="26146"/>
                </a:lnTo>
                <a:lnTo>
                  <a:pt x="323850" y="42799"/>
                </a:lnTo>
                <a:lnTo>
                  <a:pt x="311122" y="59471"/>
                </a:lnTo>
                <a:lnTo>
                  <a:pt x="276415" y="73120"/>
                </a:lnTo>
                <a:lnTo>
                  <a:pt x="224944" y="82339"/>
                </a:lnTo>
                <a:lnTo>
                  <a:pt x="161925" y="85725"/>
                </a:lnTo>
                <a:lnTo>
                  <a:pt x="0" y="85725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981825" y="5181600"/>
            <a:ext cx="171450" cy="47625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691501" y="5119751"/>
            <a:ext cx="447675" cy="8572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691501" y="5119751"/>
            <a:ext cx="447675" cy="85725"/>
          </a:xfrm>
          <a:custGeom>
            <a:avLst/>
            <a:gdLst/>
            <a:ahLst/>
            <a:cxnLst/>
            <a:rect l="l" t="t" r="r" b="b"/>
            <a:pathLst>
              <a:path w="447675" h="85725">
                <a:moveTo>
                  <a:pt x="447675" y="0"/>
                </a:moveTo>
                <a:lnTo>
                  <a:pt x="223774" y="0"/>
                </a:lnTo>
                <a:lnTo>
                  <a:pt x="153050" y="2183"/>
                </a:lnTo>
                <a:lnTo>
                  <a:pt x="91622" y="8262"/>
                </a:lnTo>
                <a:lnTo>
                  <a:pt x="43179" y="17529"/>
                </a:lnTo>
                <a:lnTo>
                  <a:pt x="11409" y="29277"/>
                </a:lnTo>
                <a:lnTo>
                  <a:pt x="0" y="42799"/>
                </a:lnTo>
                <a:lnTo>
                  <a:pt x="11409" y="56334"/>
                </a:lnTo>
                <a:lnTo>
                  <a:pt x="43180" y="68113"/>
                </a:lnTo>
                <a:lnTo>
                  <a:pt x="91622" y="77418"/>
                </a:lnTo>
                <a:lnTo>
                  <a:pt x="153050" y="83528"/>
                </a:lnTo>
                <a:lnTo>
                  <a:pt x="223774" y="85725"/>
                </a:lnTo>
                <a:lnTo>
                  <a:pt x="447675" y="85725"/>
                </a:lnTo>
                <a:lnTo>
                  <a:pt x="447675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748651" y="5129276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61"/>
                </a:lnTo>
                <a:lnTo>
                  <a:pt x="39052" y="56880"/>
                </a:lnTo>
                <a:lnTo>
                  <a:pt x="81438" y="64045"/>
                </a:lnTo>
                <a:lnTo>
                  <a:pt x="133350" y="66675"/>
                </a:lnTo>
                <a:lnTo>
                  <a:pt x="266700" y="66675"/>
                </a:lnTo>
                <a:lnTo>
                  <a:pt x="26670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748651" y="5129276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61"/>
                </a:lnTo>
                <a:lnTo>
                  <a:pt x="39052" y="56880"/>
                </a:lnTo>
                <a:lnTo>
                  <a:pt x="81438" y="64045"/>
                </a:lnTo>
                <a:lnTo>
                  <a:pt x="133350" y="66675"/>
                </a:lnTo>
                <a:lnTo>
                  <a:pt x="266700" y="66675"/>
                </a:lnTo>
                <a:lnTo>
                  <a:pt x="266700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900926" y="5110226"/>
            <a:ext cx="1247775" cy="200025"/>
          </a:xfrm>
          <a:custGeom>
            <a:avLst/>
            <a:gdLst/>
            <a:ahLst/>
            <a:cxnLst/>
            <a:rect l="l" t="t" r="r" b="b"/>
            <a:pathLst>
              <a:path w="1247775" h="200025">
                <a:moveTo>
                  <a:pt x="0" y="200025"/>
                </a:moveTo>
                <a:lnTo>
                  <a:pt x="1247775" y="200025"/>
                </a:lnTo>
                <a:lnTo>
                  <a:pt x="124777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758176" y="5129276"/>
            <a:ext cx="257175" cy="6667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758176" y="5129276"/>
            <a:ext cx="257175" cy="66675"/>
          </a:xfrm>
          <a:custGeom>
            <a:avLst/>
            <a:gdLst/>
            <a:ahLst/>
            <a:cxnLst/>
            <a:rect l="l" t="t" r="r" b="b"/>
            <a:pathLst>
              <a:path w="257175" h="66675">
                <a:moveTo>
                  <a:pt x="257175" y="0"/>
                </a:moveTo>
                <a:lnTo>
                  <a:pt x="128524" y="0"/>
                </a:lnTo>
                <a:lnTo>
                  <a:pt x="78491" y="2609"/>
                </a:lnTo>
                <a:lnTo>
                  <a:pt x="37639" y="9731"/>
                </a:lnTo>
                <a:lnTo>
                  <a:pt x="10098" y="20306"/>
                </a:lnTo>
                <a:lnTo>
                  <a:pt x="0" y="33274"/>
                </a:lnTo>
                <a:lnTo>
                  <a:pt x="10098" y="46261"/>
                </a:lnTo>
                <a:lnTo>
                  <a:pt x="37639" y="56880"/>
                </a:lnTo>
                <a:lnTo>
                  <a:pt x="78491" y="64045"/>
                </a:lnTo>
                <a:lnTo>
                  <a:pt x="128524" y="66675"/>
                </a:lnTo>
                <a:lnTo>
                  <a:pt x="257175" y="66675"/>
                </a:lnTo>
                <a:lnTo>
                  <a:pt x="257175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024876" y="512927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024876" y="514832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024876" y="517690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824851" y="515785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824851" y="51673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853426" y="515785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853426" y="51673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882001" y="51578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882001" y="51673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910576" y="51578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910576" y="51673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986776" y="5148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986776" y="51578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986776" y="51673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986776" y="51769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986776" y="51864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929626" y="51673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958201" y="51769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262876" y="5434076"/>
            <a:ext cx="885825" cy="8572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262876" y="5434076"/>
            <a:ext cx="885825" cy="85725"/>
          </a:xfrm>
          <a:custGeom>
            <a:avLst/>
            <a:gdLst/>
            <a:ahLst/>
            <a:cxnLst/>
            <a:rect l="l" t="t" r="r" b="b"/>
            <a:pathLst>
              <a:path w="885825" h="85725">
                <a:moveTo>
                  <a:pt x="0" y="85725"/>
                </a:moveTo>
                <a:lnTo>
                  <a:pt x="885825" y="85725"/>
                </a:lnTo>
                <a:lnTo>
                  <a:pt x="8858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900926" y="5310251"/>
            <a:ext cx="1247775" cy="209550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900926" y="5310251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1247775" y="139192"/>
                </a:move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lnTo>
                  <a:pt x="387984" y="209550"/>
                </a:lnTo>
                <a:lnTo>
                  <a:pt x="499618" y="190119"/>
                </a:lnTo>
                <a:lnTo>
                  <a:pt x="609853" y="158623"/>
                </a:lnTo>
                <a:lnTo>
                  <a:pt x="724280" y="136779"/>
                </a:lnTo>
                <a:lnTo>
                  <a:pt x="847090" y="123443"/>
                </a:lnTo>
                <a:lnTo>
                  <a:pt x="954658" y="121031"/>
                </a:lnTo>
                <a:lnTo>
                  <a:pt x="1085850" y="124714"/>
                </a:lnTo>
                <a:lnTo>
                  <a:pt x="1175130" y="131953"/>
                </a:lnTo>
                <a:lnTo>
                  <a:pt x="1247775" y="139192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900926" y="5376926"/>
            <a:ext cx="323850" cy="76200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900926" y="5376926"/>
            <a:ext cx="323850" cy="76200"/>
          </a:xfrm>
          <a:custGeom>
            <a:avLst/>
            <a:gdLst/>
            <a:ahLst/>
            <a:cxnLst/>
            <a:rect l="l" t="t" r="r" b="b"/>
            <a:pathLst>
              <a:path w="323850" h="76200">
                <a:moveTo>
                  <a:pt x="0" y="0"/>
                </a:moveTo>
                <a:lnTo>
                  <a:pt x="161925" y="0"/>
                </a:lnTo>
                <a:lnTo>
                  <a:pt x="224944" y="2988"/>
                </a:lnTo>
                <a:lnTo>
                  <a:pt x="276415" y="11144"/>
                </a:lnTo>
                <a:lnTo>
                  <a:pt x="311122" y="23252"/>
                </a:lnTo>
                <a:lnTo>
                  <a:pt x="323850" y="38100"/>
                </a:lnTo>
                <a:lnTo>
                  <a:pt x="311122" y="52893"/>
                </a:lnTo>
                <a:lnTo>
                  <a:pt x="276415" y="65008"/>
                </a:lnTo>
                <a:lnTo>
                  <a:pt x="224944" y="73193"/>
                </a:lnTo>
                <a:lnTo>
                  <a:pt x="161925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981825" y="5391150"/>
            <a:ext cx="171450" cy="38100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691501" y="5329301"/>
            <a:ext cx="447675" cy="76200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691501" y="5329301"/>
            <a:ext cx="447675" cy="76200"/>
          </a:xfrm>
          <a:custGeom>
            <a:avLst/>
            <a:gdLst/>
            <a:ahLst/>
            <a:cxnLst/>
            <a:rect l="l" t="t" r="r" b="b"/>
            <a:pathLst>
              <a:path w="447675" h="76200">
                <a:moveTo>
                  <a:pt x="447675" y="0"/>
                </a:moveTo>
                <a:lnTo>
                  <a:pt x="223774" y="0"/>
                </a:lnTo>
                <a:lnTo>
                  <a:pt x="153050" y="1938"/>
                </a:lnTo>
                <a:lnTo>
                  <a:pt x="91622" y="7339"/>
                </a:lnTo>
                <a:lnTo>
                  <a:pt x="43179" y="15581"/>
                </a:lnTo>
                <a:lnTo>
                  <a:pt x="11409" y="26042"/>
                </a:lnTo>
                <a:lnTo>
                  <a:pt x="0" y="38100"/>
                </a:lnTo>
                <a:lnTo>
                  <a:pt x="11409" y="50109"/>
                </a:lnTo>
                <a:lnTo>
                  <a:pt x="43180" y="60563"/>
                </a:lnTo>
                <a:lnTo>
                  <a:pt x="91622" y="68823"/>
                </a:lnTo>
                <a:lnTo>
                  <a:pt x="153050" y="74249"/>
                </a:lnTo>
                <a:lnTo>
                  <a:pt x="223774" y="76200"/>
                </a:lnTo>
                <a:lnTo>
                  <a:pt x="447675" y="76200"/>
                </a:lnTo>
                <a:lnTo>
                  <a:pt x="447675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748651" y="5329301"/>
            <a:ext cx="266700" cy="76200"/>
          </a:xfrm>
          <a:custGeom>
            <a:avLst/>
            <a:gdLst/>
            <a:ahLst/>
            <a:cxnLst/>
            <a:rect l="l" t="t" r="r" b="b"/>
            <a:pathLst>
              <a:path w="266700" h="76200">
                <a:moveTo>
                  <a:pt x="266700" y="0"/>
                </a:moveTo>
                <a:lnTo>
                  <a:pt x="133350" y="0"/>
                </a:lnTo>
                <a:lnTo>
                  <a:pt x="81438" y="2988"/>
                </a:lnTo>
                <a:lnTo>
                  <a:pt x="39052" y="11144"/>
                </a:lnTo>
                <a:lnTo>
                  <a:pt x="10477" y="23252"/>
                </a:lnTo>
                <a:lnTo>
                  <a:pt x="0" y="38100"/>
                </a:lnTo>
                <a:lnTo>
                  <a:pt x="10477" y="52893"/>
                </a:lnTo>
                <a:lnTo>
                  <a:pt x="39052" y="65008"/>
                </a:lnTo>
                <a:lnTo>
                  <a:pt x="81438" y="73193"/>
                </a:lnTo>
                <a:lnTo>
                  <a:pt x="133350" y="76200"/>
                </a:lnTo>
                <a:lnTo>
                  <a:pt x="266700" y="76200"/>
                </a:lnTo>
                <a:lnTo>
                  <a:pt x="26670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748651" y="5329301"/>
            <a:ext cx="266700" cy="76200"/>
          </a:xfrm>
          <a:custGeom>
            <a:avLst/>
            <a:gdLst/>
            <a:ahLst/>
            <a:cxnLst/>
            <a:rect l="l" t="t" r="r" b="b"/>
            <a:pathLst>
              <a:path w="266700" h="76200">
                <a:moveTo>
                  <a:pt x="266700" y="0"/>
                </a:moveTo>
                <a:lnTo>
                  <a:pt x="133350" y="0"/>
                </a:lnTo>
                <a:lnTo>
                  <a:pt x="81438" y="2988"/>
                </a:lnTo>
                <a:lnTo>
                  <a:pt x="39052" y="11144"/>
                </a:lnTo>
                <a:lnTo>
                  <a:pt x="10477" y="23252"/>
                </a:lnTo>
                <a:lnTo>
                  <a:pt x="0" y="38100"/>
                </a:lnTo>
                <a:lnTo>
                  <a:pt x="10477" y="52893"/>
                </a:lnTo>
                <a:lnTo>
                  <a:pt x="39052" y="65008"/>
                </a:lnTo>
                <a:lnTo>
                  <a:pt x="81438" y="73193"/>
                </a:lnTo>
                <a:lnTo>
                  <a:pt x="133350" y="76200"/>
                </a:lnTo>
                <a:lnTo>
                  <a:pt x="266700" y="76200"/>
                </a:lnTo>
                <a:lnTo>
                  <a:pt x="266700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900926" y="5310251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0" y="209550"/>
                </a:moveTo>
                <a:lnTo>
                  <a:pt x="1247775" y="209550"/>
                </a:ln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758176" y="5338826"/>
            <a:ext cx="257175" cy="6667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758176" y="5338826"/>
            <a:ext cx="257175" cy="66675"/>
          </a:xfrm>
          <a:custGeom>
            <a:avLst/>
            <a:gdLst/>
            <a:ahLst/>
            <a:cxnLst/>
            <a:rect l="l" t="t" r="r" b="b"/>
            <a:pathLst>
              <a:path w="257175" h="66675">
                <a:moveTo>
                  <a:pt x="257175" y="0"/>
                </a:moveTo>
                <a:lnTo>
                  <a:pt x="128524" y="0"/>
                </a:lnTo>
                <a:lnTo>
                  <a:pt x="78491" y="2609"/>
                </a:lnTo>
                <a:lnTo>
                  <a:pt x="37639" y="9731"/>
                </a:lnTo>
                <a:lnTo>
                  <a:pt x="10098" y="20306"/>
                </a:lnTo>
                <a:lnTo>
                  <a:pt x="0" y="33274"/>
                </a:lnTo>
                <a:lnTo>
                  <a:pt x="10098" y="46261"/>
                </a:lnTo>
                <a:lnTo>
                  <a:pt x="37639" y="56880"/>
                </a:lnTo>
                <a:lnTo>
                  <a:pt x="78491" y="64045"/>
                </a:lnTo>
                <a:lnTo>
                  <a:pt x="128524" y="66675"/>
                </a:lnTo>
                <a:lnTo>
                  <a:pt x="257175" y="66675"/>
                </a:lnTo>
                <a:lnTo>
                  <a:pt x="257175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024876" y="532930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8024876" y="535787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8024876" y="538645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824851" y="536740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824851" y="53769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853426" y="536740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853426" y="53769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882001" y="53674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882001" y="53769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910576" y="53674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910576" y="53769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986776" y="53483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986776" y="53578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986776" y="53674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986776" y="53864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986776" y="53864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929626" y="53769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958201" y="53864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262876" y="5634037"/>
            <a:ext cx="885825" cy="9525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262876" y="5634037"/>
            <a:ext cx="885825" cy="95250"/>
          </a:xfrm>
          <a:custGeom>
            <a:avLst/>
            <a:gdLst/>
            <a:ahLst/>
            <a:cxnLst/>
            <a:rect l="l" t="t" r="r" b="b"/>
            <a:pathLst>
              <a:path w="885825" h="95250">
                <a:moveTo>
                  <a:pt x="0" y="95250"/>
                </a:moveTo>
                <a:lnTo>
                  <a:pt x="885825" y="95250"/>
                </a:lnTo>
                <a:lnTo>
                  <a:pt x="88582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900926" y="5519801"/>
            <a:ext cx="1247775" cy="209486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900926" y="5519801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1247775" y="139230"/>
                </a:moveTo>
                <a:lnTo>
                  <a:pt x="1247775" y="0"/>
                </a:lnTo>
                <a:lnTo>
                  <a:pt x="0" y="0"/>
                </a:lnTo>
                <a:lnTo>
                  <a:pt x="0" y="209486"/>
                </a:lnTo>
                <a:lnTo>
                  <a:pt x="387984" y="209486"/>
                </a:lnTo>
                <a:lnTo>
                  <a:pt x="499618" y="190106"/>
                </a:lnTo>
                <a:lnTo>
                  <a:pt x="609853" y="158610"/>
                </a:lnTo>
                <a:lnTo>
                  <a:pt x="724280" y="136804"/>
                </a:lnTo>
                <a:lnTo>
                  <a:pt x="847090" y="123482"/>
                </a:lnTo>
                <a:lnTo>
                  <a:pt x="954658" y="121069"/>
                </a:lnTo>
                <a:lnTo>
                  <a:pt x="1085850" y="124701"/>
                </a:lnTo>
                <a:lnTo>
                  <a:pt x="1175130" y="131965"/>
                </a:lnTo>
                <a:lnTo>
                  <a:pt x="1247775" y="13923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900926" y="5586476"/>
            <a:ext cx="323850" cy="7613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900926" y="5586476"/>
            <a:ext cx="323850" cy="76200"/>
          </a:xfrm>
          <a:custGeom>
            <a:avLst/>
            <a:gdLst/>
            <a:ahLst/>
            <a:cxnLst/>
            <a:rect l="l" t="t" r="r" b="b"/>
            <a:pathLst>
              <a:path w="323850" h="76200">
                <a:moveTo>
                  <a:pt x="0" y="0"/>
                </a:moveTo>
                <a:lnTo>
                  <a:pt x="161925" y="0"/>
                </a:lnTo>
                <a:lnTo>
                  <a:pt x="224944" y="2983"/>
                </a:lnTo>
                <a:lnTo>
                  <a:pt x="276415" y="11126"/>
                </a:lnTo>
                <a:lnTo>
                  <a:pt x="311122" y="23215"/>
                </a:lnTo>
                <a:lnTo>
                  <a:pt x="323850" y="38036"/>
                </a:lnTo>
                <a:lnTo>
                  <a:pt x="311122" y="52867"/>
                </a:lnTo>
                <a:lnTo>
                  <a:pt x="276415" y="64977"/>
                </a:lnTo>
                <a:lnTo>
                  <a:pt x="224944" y="73142"/>
                </a:lnTo>
                <a:lnTo>
                  <a:pt x="161925" y="76136"/>
                </a:lnTo>
                <a:lnTo>
                  <a:pt x="0" y="76136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981825" y="5600700"/>
            <a:ext cx="171450" cy="38100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7691501" y="5529326"/>
            <a:ext cx="447675" cy="85661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7691501" y="5529326"/>
            <a:ext cx="447675" cy="85725"/>
          </a:xfrm>
          <a:custGeom>
            <a:avLst/>
            <a:gdLst/>
            <a:ahLst/>
            <a:cxnLst/>
            <a:rect l="l" t="t" r="r" b="b"/>
            <a:pathLst>
              <a:path w="447675" h="85725">
                <a:moveTo>
                  <a:pt x="447675" y="0"/>
                </a:moveTo>
                <a:lnTo>
                  <a:pt x="223774" y="0"/>
                </a:lnTo>
                <a:lnTo>
                  <a:pt x="153050" y="2183"/>
                </a:lnTo>
                <a:lnTo>
                  <a:pt x="91622" y="8262"/>
                </a:lnTo>
                <a:lnTo>
                  <a:pt x="43179" y="17529"/>
                </a:lnTo>
                <a:lnTo>
                  <a:pt x="11409" y="29277"/>
                </a:lnTo>
                <a:lnTo>
                  <a:pt x="0" y="42799"/>
                </a:lnTo>
                <a:lnTo>
                  <a:pt x="11409" y="56327"/>
                </a:lnTo>
                <a:lnTo>
                  <a:pt x="43180" y="68091"/>
                </a:lnTo>
                <a:lnTo>
                  <a:pt x="91622" y="77377"/>
                </a:lnTo>
                <a:lnTo>
                  <a:pt x="153050" y="83471"/>
                </a:lnTo>
                <a:lnTo>
                  <a:pt x="223774" y="85661"/>
                </a:lnTo>
                <a:lnTo>
                  <a:pt x="447675" y="85661"/>
                </a:lnTo>
                <a:lnTo>
                  <a:pt x="447675" y="0"/>
                </a:lnTo>
                <a:close/>
              </a:path>
            </a:pathLst>
          </a:custGeom>
          <a:ln w="9534">
            <a:solidFill>
              <a:srgbClr val="4B47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748651" y="5538851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51"/>
                </a:lnTo>
                <a:lnTo>
                  <a:pt x="39052" y="56848"/>
                </a:lnTo>
                <a:lnTo>
                  <a:pt x="81438" y="63992"/>
                </a:lnTo>
                <a:lnTo>
                  <a:pt x="133350" y="66611"/>
                </a:lnTo>
                <a:lnTo>
                  <a:pt x="266700" y="66611"/>
                </a:lnTo>
                <a:lnTo>
                  <a:pt x="26670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7748651" y="5538851"/>
            <a:ext cx="266700" cy="66675"/>
          </a:xfrm>
          <a:custGeom>
            <a:avLst/>
            <a:gdLst/>
            <a:ahLst/>
            <a:cxnLst/>
            <a:rect l="l" t="t" r="r" b="b"/>
            <a:pathLst>
              <a:path w="266700" h="66675">
                <a:moveTo>
                  <a:pt x="266700" y="0"/>
                </a:moveTo>
                <a:lnTo>
                  <a:pt x="133350" y="0"/>
                </a:lnTo>
                <a:lnTo>
                  <a:pt x="81438" y="2609"/>
                </a:lnTo>
                <a:lnTo>
                  <a:pt x="39052" y="9731"/>
                </a:lnTo>
                <a:lnTo>
                  <a:pt x="10477" y="20306"/>
                </a:lnTo>
                <a:lnTo>
                  <a:pt x="0" y="33274"/>
                </a:lnTo>
                <a:lnTo>
                  <a:pt x="10477" y="46251"/>
                </a:lnTo>
                <a:lnTo>
                  <a:pt x="39052" y="56848"/>
                </a:lnTo>
                <a:lnTo>
                  <a:pt x="81438" y="63992"/>
                </a:lnTo>
                <a:lnTo>
                  <a:pt x="133350" y="66611"/>
                </a:lnTo>
                <a:lnTo>
                  <a:pt x="266700" y="66611"/>
                </a:lnTo>
                <a:lnTo>
                  <a:pt x="266700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900926" y="5519737"/>
            <a:ext cx="1247775" cy="209550"/>
          </a:xfrm>
          <a:custGeom>
            <a:avLst/>
            <a:gdLst/>
            <a:ahLst/>
            <a:cxnLst/>
            <a:rect l="l" t="t" r="r" b="b"/>
            <a:pathLst>
              <a:path w="1247775" h="209550">
                <a:moveTo>
                  <a:pt x="0" y="209550"/>
                </a:moveTo>
                <a:lnTo>
                  <a:pt x="1247775" y="209550"/>
                </a:lnTo>
                <a:lnTo>
                  <a:pt x="124777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7758176" y="5538851"/>
            <a:ext cx="257175" cy="66611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7758176" y="5538851"/>
            <a:ext cx="257175" cy="66675"/>
          </a:xfrm>
          <a:custGeom>
            <a:avLst/>
            <a:gdLst/>
            <a:ahLst/>
            <a:cxnLst/>
            <a:rect l="l" t="t" r="r" b="b"/>
            <a:pathLst>
              <a:path w="257175" h="66675">
                <a:moveTo>
                  <a:pt x="257175" y="0"/>
                </a:moveTo>
                <a:lnTo>
                  <a:pt x="128524" y="0"/>
                </a:lnTo>
                <a:lnTo>
                  <a:pt x="78491" y="2609"/>
                </a:lnTo>
                <a:lnTo>
                  <a:pt x="37639" y="9731"/>
                </a:lnTo>
                <a:lnTo>
                  <a:pt x="10098" y="20306"/>
                </a:lnTo>
                <a:lnTo>
                  <a:pt x="0" y="33274"/>
                </a:lnTo>
                <a:lnTo>
                  <a:pt x="10098" y="46251"/>
                </a:lnTo>
                <a:lnTo>
                  <a:pt x="37639" y="56848"/>
                </a:lnTo>
                <a:lnTo>
                  <a:pt x="78491" y="63992"/>
                </a:lnTo>
                <a:lnTo>
                  <a:pt x="128524" y="66611"/>
                </a:lnTo>
                <a:lnTo>
                  <a:pt x="257175" y="66611"/>
                </a:lnTo>
                <a:lnTo>
                  <a:pt x="257175" y="0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024876" y="5538851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024876" y="5567426"/>
            <a:ext cx="57150" cy="19050"/>
          </a:xfrm>
          <a:custGeom>
            <a:avLst/>
            <a:gdLst/>
            <a:ahLst/>
            <a:cxnLst/>
            <a:rect l="l" t="t" r="r" b="b"/>
            <a:pathLst>
              <a:path w="57150" h="19050">
                <a:moveTo>
                  <a:pt x="0" y="9525"/>
                </a:moveTo>
                <a:lnTo>
                  <a:pt x="2232" y="5786"/>
                </a:lnTo>
                <a:lnTo>
                  <a:pt x="8334" y="2762"/>
                </a:lnTo>
                <a:lnTo>
                  <a:pt x="17412" y="738"/>
                </a:lnTo>
                <a:lnTo>
                  <a:pt x="28575" y="0"/>
                </a:lnTo>
                <a:lnTo>
                  <a:pt x="39683" y="738"/>
                </a:lnTo>
                <a:lnTo>
                  <a:pt x="48768" y="2762"/>
                </a:lnTo>
                <a:lnTo>
                  <a:pt x="54899" y="5786"/>
                </a:lnTo>
                <a:lnTo>
                  <a:pt x="57150" y="9525"/>
                </a:lnTo>
                <a:lnTo>
                  <a:pt x="54899" y="13209"/>
                </a:lnTo>
                <a:lnTo>
                  <a:pt x="48768" y="16240"/>
                </a:lnTo>
                <a:lnTo>
                  <a:pt x="39683" y="18293"/>
                </a:lnTo>
                <a:lnTo>
                  <a:pt x="28575" y="19050"/>
                </a:lnTo>
                <a:lnTo>
                  <a:pt x="17412" y="18293"/>
                </a:lnTo>
                <a:lnTo>
                  <a:pt x="8334" y="16240"/>
                </a:lnTo>
                <a:lnTo>
                  <a:pt x="2232" y="13209"/>
                </a:lnTo>
                <a:lnTo>
                  <a:pt x="0" y="9525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024876" y="5586476"/>
            <a:ext cx="57150" cy="28511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024876" y="5586476"/>
            <a:ext cx="57150" cy="28575"/>
          </a:xfrm>
          <a:custGeom>
            <a:avLst/>
            <a:gdLst/>
            <a:ahLst/>
            <a:cxnLst/>
            <a:rect l="l" t="t" r="r" b="b"/>
            <a:pathLst>
              <a:path w="57150" h="28575">
                <a:moveTo>
                  <a:pt x="0" y="14224"/>
                </a:moveTo>
                <a:lnTo>
                  <a:pt x="2232" y="8679"/>
                </a:lnTo>
                <a:lnTo>
                  <a:pt x="8334" y="4159"/>
                </a:lnTo>
                <a:lnTo>
                  <a:pt x="17412" y="1115"/>
                </a:lnTo>
                <a:lnTo>
                  <a:pt x="28575" y="0"/>
                </a:lnTo>
                <a:lnTo>
                  <a:pt x="39683" y="1115"/>
                </a:lnTo>
                <a:lnTo>
                  <a:pt x="48768" y="4159"/>
                </a:lnTo>
                <a:lnTo>
                  <a:pt x="54899" y="8679"/>
                </a:lnTo>
                <a:lnTo>
                  <a:pt x="57150" y="14224"/>
                </a:lnTo>
                <a:lnTo>
                  <a:pt x="54899" y="19783"/>
                </a:lnTo>
                <a:lnTo>
                  <a:pt x="48768" y="24325"/>
                </a:lnTo>
                <a:lnTo>
                  <a:pt x="39683" y="27388"/>
                </a:lnTo>
                <a:lnTo>
                  <a:pt x="28575" y="28511"/>
                </a:lnTo>
                <a:lnTo>
                  <a:pt x="17412" y="27388"/>
                </a:lnTo>
                <a:lnTo>
                  <a:pt x="8334" y="24325"/>
                </a:lnTo>
                <a:lnTo>
                  <a:pt x="2232" y="19783"/>
                </a:lnTo>
                <a:lnTo>
                  <a:pt x="0" y="14224"/>
                </a:lnTo>
                <a:close/>
              </a:path>
            </a:pathLst>
          </a:custGeom>
          <a:ln w="9534">
            <a:solidFill>
              <a:srgbClr val="181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7824851" y="55674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7824851" y="55864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7853426" y="55674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7853426" y="558647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7882001" y="55674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7882001" y="55864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7910576" y="55674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7910576" y="55864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7986776" y="55579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7986776" y="55674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7986776" y="557695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7986776" y="55864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7986776" y="55960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7929626" y="55864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7958201" y="558647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9534">
            <a:solidFill>
              <a:srgbClr val="2421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786626" y="5719762"/>
            <a:ext cx="1466850" cy="57150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786626" y="5719762"/>
            <a:ext cx="1466850" cy="57150"/>
          </a:xfrm>
          <a:custGeom>
            <a:avLst/>
            <a:gdLst/>
            <a:ahLst/>
            <a:cxnLst/>
            <a:rect l="l" t="t" r="r" b="b"/>
            <a:pathLst>
              <a:path w="1466850" h="57150">
                <a:moveTo>
                  <a:pt x="0" y="57150"/>
                </a:moveTo>
                <a:lnTo>
                  <a:pt x="1466850" y="57150"/>
                </a:lnTo>
                <a:lnTo>
                  <a:pt x="1466850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786626" y="5776912"/>
            <a:ext cx="1466850" cy="66675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786626" y="5776912"/>
            <a:ext cx="1466850" cy="66675"/>
          </a:xfrm>
          <a:custGeom>
            <a:avLst/>
            <a:gdLst/>
            <a:ahLst/>
            <a:cxnLst/>
            <a:rect l="l" t="t" r="r" b="b"/>
            <a:pathLst>
              <a:path w="1466850" h="66675">
                <a:moveTo>
                  <a:pt x="0" y="66675"/>
                </a:moveTo>
                <a:lnTo>
                  <a:pt x="1466850" y="66675"/>
                </a:lnTo>
                <a:lnTo>
                  <a:pt x="1466850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786626" y="5834062"/>
            <a:ext cx="1466850" cy="85725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786626" y="5834062"/>
            <a:ext cx="1466850" cy="85725"/>
          </a:xfrm>
          <a:custGeom>
            <a:avLst/>
            <a:gdLst/>
            <a:ahLst/>
            <a:cxnLst/>
            <a:rect l="l" t="t" r="r" b="b"/>
            <a:pathLst>
              <a:path w="1466850" h="85725">
                <a:moveTo>
                  <a:pt x="0" y="85725"/>
                </a:moveTo>
                <a:lnTo>
                  <a:pt x="1466850" y="85725"/>
                </a:lnTo>
                <a:lnTo>
                  <a:pt x="14668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739001" y="1423987"/>
            <a:ext cx="57150" cy="4495800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739001" y="1423987"/>
            <a:ext cx="57150" cy="4495800"/>
          </a:xfrm>
          <a:custGeom>
            <a:avLst/>
            <a:gdLst/>
            <a:ahLst/>
            <a:cxnLst/>
            <a:rect l="l" t="t" r="r" b="b"/>
            <a:pathLst>
              <a:path w="57150" h="4495800">
                <a:moveTo>
                  <a:pt x="0" y="4495800"/>
                </a:moveTo>
                <a:lnTo>
                  <a:pt x="57150" y="4495800"/>
                </a:lnTo>
                <a:lnTo>
                  <a:pt x="5715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253476" y="1423987"/>
            <a:ext cx="57150" cy="4495800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253476" y="1423987"/>
            <a:ext cx="57150" cy="4495800"/>
          </a:xfrm>
          <a:custGeom>
            <a:avLst/>
            <a:gdLst/>
            <a:ahLst/>
            <a:cxnLst/>
            <a:rect l="l" t="t" r="r" b="b"/>
            <a:pathLst>
              <a:path w="57150" h="4495800">
                <a:moveTo>
                  <a:pt x="0" y="4495800"/>
                </a:moveTo>
                <a:lnTo>
                  <a:pt x="57150" y="4495800"/>
                </a:lnTo>
                <a:lnTo>
                  <a:pt x="5715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34">
            <a:solidFill>
              <a:srgbClr val="3D39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534150" y="2390775"/>
            <a:ext cx="2000250" cy="2057400"/>
          </a:xfrm>
          <a:custGeom>
            <a:avLst/>
            <a:gdLst/>
            <a:ahLst/>
            <a:cxnLst/>
            <a:rect l="l" t="t" r="r" b="b"/>
            <a:pathLst>
              <a:path w="2000250" h="2057400">
                <a:moveTo>
                  <a:pt x="1843658" y="0"/>
                </a:moveTo>
                <a:lnTo>
                  <a:pt x="156591" y="0"/>
                </a:lnTo>
                <a:lnTo>
                  <a:pt x="107094" y="7982"/>
                </a:lnTo>
                <a:lnTo>
                  <a:pt x="64108" y="30211"/>
                </a:lnTo>
                <a:lnTo>
                  <a:pt x="30211" y="64108"/>
                </a:lnTo>
                <a:lnTo>
                  <a:pt x="7982" y="107094"/>
                </a:lnTo>
                <a:lnTo>
                  <a:pt x="0" y="156590"/>
                </a:lnTo>
                <a:lnTo>
                  <a:pt x="0" y="1900808"/>
                </a:lnTo>
                <a:lnTo>
                  <a:pt x="7982" y="1950305"/>
                </a:lnTo>
                <a:lnTo>
                  <a:pt x="30211" y="1993291"/>
                </a:lnTo>
                <a:lnTo>
                  <a:pt x="64108" y="2027188"/>
                </a:lnTo>
                <a:lnTo>
                  <a:pt x="107094" y="2049417"/>
                </a:lnTo>
                <a:lnTo>
                  <a:pt x="156591" y="2057400"/>
                </a:lnTo>
                <a:lnTo>
                  <a:pt x="1843658" y="2057400"/>
                </a:lnTo>
                <a:lnTo>
                  <a:pt x="1893155" y="2049417"/>
                </a:lnTo>
                <a:lnTo>
                  <a:pt x="1936141" y="2027188"/>
                </a:lnTo>
                <a:lnTo>
                  <a:pt x="1970038" y="1993291"/>
                </a:lnTo>
                <a:lnTo>
                  <a:pt x="1992267" y="1950305"/>
                </a:lnTo>
                <a:lnTo>
                  <a:pt x="2000250" y="1900808"/>
                </a:lnTo>
                <a:lnTo>
                  <a:pt x="2000250" y="156590"/>
                </a:lnTo>
                <a:lnTo>
                  <a:pt x="1992267" y="107094"/>
                </a:lnTo>
                <a:lnTo>
                  <a:pt x="1970038" y="64108"/>
                </a:lnTo>
                <a:lnTo>
                  <a:pt x="1936141" y="30211"/>
                </a:lnTo>
                <a:lnTo>
                  <a:pt x="1893155" y="7982"/>
                </a:lnTo>
                <a:lnTo>
                  <a:pt x="1843658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534150" y="2390775"/>
            <a:ext cx="2000250" cy="2057400"/>
          </a:xfrm>
          <a:custGeom>
            <a:avLst/>
            <a:gdLst/>
            <a:ahLst/>
            <a:cxnLst/>
            <a:rect l="l" t="t" r="r" b="b"/>
            <a:pathLst>
              <a:path w="2000250" h="2057400">
                <a:moveTo>
                  <a:pt x="0" y="156590"/>
                </a:moveTo>
                <a:lnTo>
                  <a:pt x="7982" y="107094"/>
                </a:lnTo>
                <a:lnTo>
                  <a:pt x="30211" y="64108"/>
                </a:lnTo>
                <a:lnTo>
                  <a:pt x="64108" y="30211"/>
                </a:lnTo>
                <a:lnTo>
                  <a:pt x="107094" y="7982"/>
                </a:lnTo>
                <a:lnTo>
                  <a:pt x="156591" y="0"/>
                </a:lnTo>
                <a:lnTo>
                  <a:pt x="1843658" y="0"/>
                </a:lnTo>
                <a:lnTo>
                  <a:pt x="1893155" y="7982"/>
                </a:lnTo>
                <a:lnTo>
                  <a:pt x="1936141" y="30211"/>
                </a:lnTo>
                <a:lnTo>
                  <a:pt x="1970038" y="64108"/>
                </a:lnTo>
                <a:lnTo>
                  <a:pt x="1992267" y="107094"/>
                </a:lnTo>
                <a:lnTo>
                  <a:pt x="2000250" y="156590"/>
                </a:lnTo>
                <a:lnTo>
                  <a:pt x="2000250" y="1900808"/>
                </a:lnTo>
                <a:lnTo>
                  <a:pt x="1992267" y="1950305"/>
                </a:lnTo>
                <a:lnTo>
                  <a:pt x="1970038" y="1993291"/>
                </a:lnTo>
                <a:lnTo>
                  <a:pt x="1936141" y="2027188"/>
                </a:lnTo>
                <a:lnTo>
                  <a:pt x="1893155" y="2049417"/>
                </a:lnTo>
                <a:lnTo>
                  <a:pt x="1843658" y="2057400"/>
                </a:lnTo>
                <a:lnTo>
                  <a:pt x="156591" y="2057400"/>
                </a:lnTo>
                <a:lnTo>
                  <a:pt x="107094" y="2049417"/>
                </a:lnTo>
                <a:lnTo>
                  <a:pt x="64108" y="2027188"/>
                </a:lnTo>
                <a:lnTo>
                  <a:pt x="30211" y="1993291"/>
                </a:lnTo>
                <a:lnTo>
                  <a:pt x="7982" y="1950305"/>
                </a:lnTo>
                <a:lnTo>
                  <a:pt x="0" y="1900808"/>
                </a:lnTo>
                <a:lnTo>
                  <a:pt x="0" y="156590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276975" y="2390775"/>
            <a:ext cx="400050" cy="2057400"/>
          </a:xfrm>
          <a:custGeom>
            <a:avLst/>
            <a:gdLst/>
            <a:ahLst/>
            <a:cxnLst/>
            <a:rect l="l" t="t" r="r" b="b"/>
            <a:pathLst>
              <a:path w="400050" h="2057400">
                <a:moveTo>
                  <a:pt x="400050" y="0"/>
                </a:moveTo>
                <a:lnTo>
                  <a:pt x="346868" y="5907"/>
                </a:lnTo>
                <a:lnTo>
                  <a:pt x="299084" y="22577"/>
                </a:lnTo>
                <a:lnTo>
                  <a:pt x="258603" y="48434"/>
                </a:lnTo>
                <a:lnTo>
                  <a:pt x="227329" y="81900"/>
                </a:lnTo>
                <a:lnTo>
                  <a:pt x="207168" y="121399"/>
                </a:lnTo>
                <a:lnTo>
                  <a:pt x="200025" y="165353"/>
                </a:lnTo>
                <a:lnTo>
                  <a:pt x="200025" y="863346"/>
                </a:lnTo>
                <a:lnTo>
                  <a:pt x="192881" y="907300"/>
                </a:lnTo>
                <a:lnTo>
                  <a:pt x="172719" y="946799"/>
                </a:lnTo>
                <a:lnTo>
                  <a:pt x="141446" y="980265"/>
                </a:lnTo>
                <a:lnTo>
                  <a:pt x="100964" y="1006122"/>
                </a:lnTo>
                <a:lnTo>
                  <a:pt x="53181" y="1022792"/>
                </a:lnTo>
                <a:lnTo>
                  <a:pt x="0" y="1028700"/>
                </a:lnTo>
                <a:lnTo>
                  <a:pt x="53181" y="1034607"/>
                </a:lnTo>
                <a:lnTo>
                  <a:pt x="100965" y="1051277"/>
                </a:lnTo>
                <a:lnTo>
                  <a:pt x="141446" y="1077134"/>
                </a:lnTo>
                <a:lnTo>
                  <a:pt x="172720" y="1110600"/>
                </a:lnTo>
                <a:lnTo>
                  <a:pt x="192881" y="1150099"/>
                </a:lnTo>
                <a:lnTo>
                  <a:pt x="200025" y="1194053"/>
                </a:lnTo>
                <a:lnTo>
                  <a:pt x="200025" y="1892045"/>
                </a:lnTo>
                <a:lnTo>
                  <a:pt x="207168" y="1936000"/>
                </a:lnTo>
                <a:lnTo>
                  <a:pt x="227329" y="1975499"/>
                </a:lnTo>
                <a:lnTo>
                  <a:pt x="258603" y="2008965"/>
                </a:lnTo>
                <a:lnTo>
                  <a:pt x="299084" y="2034822"/>
                </a:lnTo>
                <a:lnTo>
                  <a:pt x="346868" y="2051492"/>
                </a:lnTo>
                <a:lnTo>
                  <a:pt x="400050" y="2057400"/>
                </a:lnTo>
                <a:lnTo>
                  <a:pt x="400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276975" y="2390775"/>
            <a:ext cx="400050" cy="2057400"/>
          </a:xfrm>
          <a:custGeom>
            <a:avLst/>
            <a:gdLst/>
            <a:ahLst/>
            <a:cxnLst/>
            <a:rect l="l" t="t" r="r" b="b"/>
            <a:pathLst>
              <a:path w="400050" h="2057400">
                <a:moveTo>
                  <a:pt x="400050" y="2057400"/>
                </a:moveTo>
                <a:lnTo>
                  <a:pt x="346868" y="2051492"/>
                </a:lnTo>
                <a:lnTo>
                  <a:pt x="299084" y="2034822"/>
                </a:lnTo>
                <a:lnTo>
                  <a:pt x="258603" y="2008965"/>
                </a:lnTo>
                <a:lnTo>
                  <a:pt x="227329" y="1975499"/>
                </a:lnTo>
                <a:lnTo>
                  <a:pt x="207168" y="1936000"/>
                </a:lnTo>
                <a:lnTo>
                  <a:pt x="200025" y="1892045"/>
                </a:lnTo>
                <a:lnTo>
                  <a:pt x="200025" y="1194053"/>
                </a:lnTo>
                <a:lnTo>
                  <a:pt x="192881" y="1150099"/>
                </a:lnTo>
                <a:lnTo>
                  <a:pt x="172720" y="1110600"/>
                </a:lnTo>
                <a:lnTo>
                  <a:pt x="141446" y="1077134"/>
                </a:lnTo>
                <a:lnTo>
                  <a:pt x="100965" y="1051277"/>
                </a:lnTo>
                <a:lnTo>
                  <a:pt x="53181" y="1034607"/>
                </a:lnTo>
                <a:lnTo>
                  <a:pt x="0" y="1028700"/>
                </a:lnTo>
                <a:lnTo>
                  <a:pt x="53181" y="1022792"/>
                </a:lnTo>
                <a:lnTo>
                  <a:pt x="100964" y="1006122"/>
                </a:lnTo>
                <a:lnTo>
                  <a:pt x="141446" y="980265"/>
                </a:lnTo>
                <a:lnTo>
                  <a:pt x="172719" y="946799"/>
                </a:lnTo>
                <a:lnTo>
                  <a:pt x="192881" y="907300"/>
                </a:lnTo>
                <a:lnTo>
                  <a:pt x="200025" y="863346"/>
                </a:lnTo>
                <a:lnTo>
                  <a:pt x="200025" y="165353"/>
                </a:lnTo>
                <a:lnTo>
                  <a:pt x="207168" y="121399"/>
                </a:lnTo>
                <a:lnTo>
                  <a:pt x="227329" y="81900"/>
                </a:lnTo>
                <a:lnTo>
                  <a:pt x="258603" y="48434"/>
                </a:lnTo>
                <a:lnTo>
                  <a:pt x="299084" y="22577"/>
                </a:lnTo>
                <a:lnTo>
                  <a:pt x="346868" y="5907"/>
                </a:lnTo>
                <a:lnTo>
                  <a:pt x="400050" y="0"/>
                </a:lnTo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 txBox="1"/>
          <p:nvPr/>
        </p:nvSpPr>
        <p:spPr>
          <a:xfrm>
            <a:off x="5455030" y="4997767"/>
            <a:ext cx="774065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45" dirty="0">
                <a:solidFill>
                  <a:srgbClr val="DE468E"/>
                </a:solidFill>
                <a:latin typeface="Verdana"/>
                <a:cs typeface="Verdana"/>
              </a:rPr>
              <a:t>Five</a:t>
            </a:r>
            <a:r>
              <a:rPr sz="1200" b="1" spc="60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5" dirty="0">
                <a:solidFill>
                  <a:srgbClr val="DE468E"/>
                </a:solidFill>
                <a:latin typeface="Verdana"/>
                <a:cs typeface="Verdana"/>
              </a:rPr>
              <a:t>UPS</a:t>
            </a:r>
            <a:endParaRPr sz="1200">
              <a:latin typeface="Verdana"/>
              <a:cs typeface="Verdana"/>
            </a:endParaRPr>
          </a:p>
          <a:p>
            <a:pPr marL="69850">
              <a:lnSpc>
                <a:spcPts val="1435"/>
              </a:lnSpc>
            </a:pPr>
            <a:r>
              <a:rPr sz="1200" b="1" spc="-25" dirty="0">
                <a:solidFill>
                  <a:srgbClr val="DE468E"/>
                </a:solidFill>
                <a:latin typeface="Verdana"/>
                <a:cs typeface="Verdana"/>
              </a:rPr>
              <a:t>Modules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79" name="object 679"/>
          <p:cNvSpPr/>
          <p:nvPr/>
        </p:nvSpPr>
        <p:spPr>
          <a:xfrm>
            <a:off x="6543675" y="4676775"/>
            <a:ext cx="2000250" cy="1076325"/>
          </a:xfrm>
          <a:custGeom>
            <a:avLst/>
            <a:gdLst/>
            <a:ahLst/>
            <a:cxnLst/>
            <a:rect l="l" t="t" r="r" b="b"/>
            <a:pathLst>
              <a:path w="2000250" h="1076325">
                <a:moveTo>
                  <a:pt x="1879853" y="0"/>
                </a:moveTo>
                <a:lnTo>
                  <a:pt x="120396" y="0"/>
                </a:lnTo>
                <a:lnTo>
                  <a:pt x="73509" y="9453"/>
                </a:lnTo>
                <a:lnTo>
                  <a:pt x="35242" y="35242"/>
                </a:lnTo>
                <a:lnTo>
                  <a:pt x="9453" y="73509"/>
                </a:lnTo>
                <a:lnTo>
                  <a:pt x="0" y="120395"/>
                </a:lnTo>
                <a:lnTo>
                  <a:pt x="0" y="955941"/>
                </a:lnTo>
                <a:lnTo>
                  <a:pt x="9453" y="1002799"/>
                </a:lnTo>
                <a:lnTo>
                  <a:pt x="35242" y="1041065"/>
                </a:lnTo>
                <a:lnTo>
                  <a:pt x="73509" y="1066864"/>
                </a:lnTo>
                <a:lnTo>
                  <a:pt x="120396" y="1076325"/>
                </a:lnTo>
                <a:lnTo>
                  <a:pt x="1879853" y="1076325"/>
                </a:lnTo>
                <a:lnTo>
                  <a:pt x="1926740" y="1066864"/>
                </a:lnTo>
                <a:lnTo>
                  <a:pt x="1965007" y="1041065"/>
                </a:lnTo>
                <a:lnTo>
                  <a:pt x="1990796" y="1002799"/>
                </a:lnTo>
                <a:lnTo>
                  <a:pt x="2000250" y="955941"/>
                </a:lnTo>
                <a:lnTo>
                  <a:pt x="2000250" y="120395"/>
                </a:lnTo>
                <a:lnTo>
                  <a:pt x="1990796" y="73509"/>
                </a:lnTo>
                <a:lnTo>
                  <a:pt x="1965007" y="35242"/>
                </a:lnTo>
                <a:lnTo>
                  <a:pt x="1926740" y="9453"/>
                </a:lnTo>
                <a:lnTo>
                  <a:pt x="1879853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543675" y="4676775"/>
            <a:ext cx="2000250" cy="1076325"/>
          </a:xfrm>
          <a:custGeom>
            <a:avLst/>
            <a:gdLst/>
            <a:ahLst/>
            <a:cxnLst/>
            <a:rect l="l" t="t" r="r" b="b"/>
            <a:pathLst>
              <a:path w="2000250" h="1076325">
                <a:moveTo>
                  <a:pt x="0" y="120395"/>
                </a:moveTo>
                <a:lnTo>
                  <a:pt x="9453" y="73509"/>
                </a:lnTo>
                <a:lnTo>
                  <a:pt x="35242" y="35242"/>
                </a:lnTo>
                <a:lnTo>
                  <a:pt x="73509" y="9453"/>
                </a:lnTo>
                <a:lnTo>
                  <a:pt x="120396" y="0"/>
                </a:lnTo>
                <a:lnTo>
                  <a:pt x="1879853" y="0"/>
                </a:lnTo>
                <a:lnTo>
                  <a:pt x="1926740" y="9453"/>
                </a:lnTo>
                <a:lnTo>
                  <a:pt x="1965007" y="35242"/>
                </a:lnTo>
                <a:lnTo>
                  <a:pt x="1990796" y="73509"/>
                </a:lnTo>
                <a:lnTo>
                  <a:pt x="2000250" y="120395"/>
                </a:lnTo>
                <a:lnTo>
                  <a:pt x="2000250" y="955941"/>
                </a:lnTo>
                <a:lnTo>
                  <a:pt x="1990796" y="1002799"/>
                </a:lnTo>
                <a:lnTo>
                  <a:pt x="1965007" y="1041065"/>
                </a:lnTo>
                <a:lnTo>
                  <a:pt x="1926740" y="1066864"/>
                </a:lnTo>
                <a:lnTo>
                  <a:pt x="1879853" y="1076325"/>
                </a:lnTo>
                <a:lnTo>
                  <a:pt x="120396" y="1076325"/>
                </a:lnTo>
                <a:lnTo>
                  <a:pt x="73509" y="1066864"/>
                </a:lnTo>
                <a:lnTo>
                  <a:pt x="35242" y="1041065"/>
                </a:lnTo>
                <a:lnTo>
                  <a:pt x="9453" y="1002799"/>
                </a:lnTo>
                <a:lnTo>
                  <a:pt x="0" y="955941"/>
                </a:lnTo>
                <a:lnTo>
                  <a:pt x="0" y="120395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296025" y="4676775"/>
            <a:ext cx="390525" cy="1085850"/>
          </a:xfrm>
          <a:custGeom>
            <a:avLst/>
            <a:gdLst/>
            <a:ahLst/>
            <a:cxnLst/>
            <a:rect l="l" t="t" r="r" b="b"/>
            <a:pathLst>
              <a:path w="390525" h="1085850">
                <a:moveTo>
                  <a:pt x="390525" y="0"/>
                </a:moveTo>
                <a:lnTo>
                  <a:pt x="328820" y="4353"/>
                </a:lnTo>
                <a:lnTo>
                  <a:pt x="275235" y="16479"/>
                </a:lnTo>
                <a:lnTo>
                  <a:pt x="232983" y="34975"/>
                </a:lnTo>
                <a:lnTo>
                  <a:pt x="195325" y="85470"/>
                </a:lnTo>
                <a:lnTo>
                  <a:pt x="195325" y="457454"/>
                </a:lnTo>
                <a:lnTo>
                  <a:pt x="185363" y="484484"/>
                </a:lnTo>
                <a:lnTo>
                  <a:pt x="157624" y="507949"/>
                </a:lnTo>
                <a:lnTo>
                  <a:pt x="115334" y="526445"/>
                </a:lnTo>
                <a:lnTo>
                  <a:pt x="61717" y="538571"/>
                </a:lnTo>
                <a:lnTo>
                  <a:pt x="0" y="542925"/>
                </a:lnTo>
                <a:lnTo>
                  <a:pt x="61717" y="547278"/>
                </a:lnTo>
                <a:lnTo>
                  <a:pt x="115334" y="559404"/>
                </a:lnTo>
                <a:lnTo>
                  <a:pt x="157624" y="577900"/>
                </a:lnTo>
                <a:lnTo>
                  <a:pt x="185363" y="601365"/>
                </a:lnTo>
                <a:lnTo>
                  <a:pt x="195325" y="628396"/>
                </a:lnTo>
                <a:lnTo>
                  <a:pt x="195199" y="1000429"/>
                </a:lnTo>
                <a:lnTo>
                  <a:pt x="205161" y="1027430"/>
                </a:lnTo>
                <a:lnTo>
                  <a:pt x="232900" y="1050879"/>
                </a:lnTo>
                <a:lnTo>
                  <a:pt x="275190" y="1069370"/>
                </a:lnTo>
                <a:lnTo>
                  <a:pt x="328807" y="1081495"/>
                </a:lnTo>
                <a:lnTo>
                  <a:pt x="390525" y="1085850"/>
                </a:lnTo>
                <a:lnTo>
                  <a:pt x="3905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296025" y="4676775"/>
            <a:ext cx="390525" cy="1085850"/>
          </a:xfrm>
          <a:custGeom>
            <a:avLst/>
            <a:gdLst/>
            <a:ahLst/>
            <a:cxnLst/>
            <a:rect l="l" t="t" r="r" b="b"/>
            <a:pathLst>
              <a:path w="390525" h="1085850">
                <a:moveTo>
                  <a:pt x="390525" y="1085850"/>
                </a:moveTo>
                <a:lnTo>
                  <a:pt x="328807" y="1081495"/>
                </a:lnTo>
                <a:lnTo>
                  <a:pt x="275190" y="1069370"/>
                </a:lnTo>
                <a:lnTo>
                  <a:pt x="232900" y="1050879"/>
                </a:lnTo>
                <a:lnTo>
                  <a:pt x="195199" y="1000429"/>
                </a:lnTo>
                <a:lnTo>
                  <a:pt x="195325" y="628396"/>
                </a:lnTo>
                <a:lnTo>
                  <a:pt x="185363" y="601365"/>
                </a:lnTo>
                <a:lnTo>
                  <a:pt x="157624" y="577900"/>
                </a:lnTo>
                <a:lnTo>
                  <a:pt x="115334" y="559404"/>
                </a:lnTo>
                <a:lnTo>
                  <a:pt x="61717" y="547278"/>
                </a:lnTo>
                <a:lnTo>
                  <a:pt x="0" y="542925"/>
                </a:lnTo>
                <a:lnTo>
                  <a:pt x="61717" y="538571"/>
                </a:lnTo>
                <a:lnTo>
                  <a:pt x="115334" y="526445"/>
                </a:lnTo>
                <a:lnTo>
                  <a:pt x="157624" y="507949"/>
                </a:lnTo>
                <a:lnTo>
                  <a:pt x="185363" y="484484"/>
                </a:lnTo>
                <a:lnTo>
                  <a:pt x="195325" y="457454"/>
                </a:lnTo>
                <a:lnTo>
                  <a:pt x="195325" y="85470"/>
                </a:lnTo>
                <a:lnTo>
                  <a:pt x="205275" y="58440"/>
                </a:lnTo>
                <a:lnTo>
                  <a:pt x="232983" y="34975"/>
                </a:lnTo>
                <a:lnTo>
                  <a:pt x="275235" y="16479"/>
                </a:lnTo>
                <a:lnTo>
                  <a:pt x="328820" y="4353"/>
                </a:lnTo>
                <a:lnTo>
                  <a:pt x="390525" y="0"/>
                </a:lnTo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486525" y="1552575"/>
            <a:ext cx="2038350" cy="180975"/>
          </a:xfrm>
          <a:custGeom>
            <a:avLst/>
            <a:gdLst/>
            <a:ahLst/>
            <a:cxnLst/>
            <a:rect l="l" t="t" r="r" b="b"/>
            <a:pathLst>
              <a:path w="2038350" h="180975">
                <a:moveTo>
                  <a:pt x="2002663" y="0"/>
                </a:moveTo>
                <a:lnTo>
                  <a:pt x="35686" y="0"/>
                </a:lnTo>
                <a:lnTo>
                  <a:pt x="21806" y="2807"/>
                </a:lnTo>
                <a:lnTo>
                  <a:pt x="10461" y="10461"/>
                </a:lnTo>
                <a:lnTo>
                  <a:pt x="2807" y="21806"/>
                </a:lnTo>
                <a:lnTo>
                  <a:pt x="0" y="35687"/>
                </a:lnTo>
                <a:lnTo>
                  <a:pt x="0" y="145287"/>
                </a:lnTo>
                <a:lnTo>
                  <a:pt x="2807" y="159168"/>
                </a:lnTo>
                <a:lnTo>
                  <a:pt x="10461" y="170513"/>
                </a:lnTo>
                <a:lnTo>
                  <a:pt x="21806" y="178167"/>
                </a:lnTo>
                <a:lnTo>
                  <a:pt x="35686" y="180975"/>
                </a:lnTo>
                <a:lnTo>
                  <a:pt x="2002663" y="180975"/>
                </a:lnTo>
                <a:lnTo>
                  <a:pt x="2016543" y="178167"/>
                </a:lnTo>
                <a:lnTo>
                  <a:pt x="2027888" y="170513"/>
                </a:lnTo>
                <a:lnTo>
                  <a:pt x="2035542" y="159168"/>
                </a:lnTo>
                <a:lnTo>
                  <a:pt x="2038350" y="145287"/>
                </a:lnTo>
                <a:lnTo>
                  <a:pt x="2038350" y="35687"/>
                </a:lnTo>
                <a:lnTo>
                  <a:pt x="2035542" y="21806"/>
                </a:lnTo>
                <a:lnTo>
                  <a:pt x="2027888" y="10461"/>
                </a:lnTo>
                <a:lnTo>
                  <a:pt x="2016543" y="2807"/>
                </a:lnTo>
                <a:lnTo>
                  <a:pt x="2002663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486525" y="1552575"/>
            <a:ext cx="2038350" cy="180975"/>
          </a:xfrm>
          <a:custGeom>
            <a:avLst/>
            <a:gdLst/>
            <a:ahLst/>
            <a:cxnLst/>
            <a:rect l="l" t="t" r="r" b="b"/>
            <a:pathLst>
              <a:path w="2038350" h="180975">
                <a:moveTo>
                  <a:pt x="0" y="35687"/>
                </a:moveTo>
                <a:lnTo>
                  <a:pt x="2807" y="21806"/>
                </a:lnTo>
                <a:lnTo>
                  <a:pt x="10461" y="10461"/>
                </a:lnTo>
                <a:lnTo>
                  <a:pt x="21806" y="2807"/>
                </a:lnTo>
                <a:lnTo>
                  <a:pt x="35686" y="0"/>
                </a:lnTo>
                <a:lnTo>
                  <a:pt x="2002663" y="0"/>
                </a:lnTo>
                <a:lnTo>
                  <a:pt x="2016543" y="2807"/>
                </a:lnTo>
                <a:lnTo>
                  <a:pt x="2027888" y="10461"/>
                </a:lnTo>
                <a:lnTo>
                  <a:pt x="2035542" y="21806"/>
                </a:lnTo>
                <a:lnTo>
                  <a:pt x="2038350" y="35687"/>
                </a:lnTo>
                <a:lnTo>
                  <a:pt x="2038350" y="145287"/>
                </a:lnTo>
                <a:lnTo>
                  <a:pt x="2035542" y="159168"/>
                </a:lnTo>
                <a:lnTo>
                  <a:pt x="2027888" y="170513"/>
                </a:lnTo>
                <a:lnTo>
                  <a:pt x="2016543" y="178167"/>
                </a:lnTo>
                <a:lnTo>
                  <a:pt x="2002663" y="180975"/>
                </a:lnTo>
                <a:lnTo>
                  <a:pt x="35686" y="180975"/>
                </a:lnTo>
                <a:lnTo>
                  <a:pt x="21806" y="178167"/>
                </a:lnTo>
                <a:lnTo>
                  <a:pt x="10461" y="170513"/>
                </a:lnTo>
                <a:lnTo>
                  <a:pt x="2807" y="159168"/>
                </a:lnTo>
                <a:lnTo>
                  <a:pt x="0" y="145287"/>
                </a:lnTo>
                <a:lnTo>
                  <a:pt x="0" y="35687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343650" y="1543050"/>
            <a:ext cx="219075" cy="200025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553200" y="1743075"/>
            <a:ext cx="1971675" cy="238125"/>
          </a:xfrm>
          <a:custGeom>
            <a:avLst/>
            <a:gdLst/>
            <a:ahLst/>
            <a:cxnLst/>
            <a:rect l="l" t="t" r="r" b="b"/>
            <a:pathLst>
              <a:path w="1971675" h="238125">
                <a:moveTo>
                  <a:pt x="1924684" y="0"/>
                </a:moveTo>
                <a:lnTo>
                  <a:pt x="46990" y="0"/>
                </a:lnTo>
                <a:lnTo>
                  <a:pt x="28717" y="3698"/>
                </a:lnTo>
                <a:lnTo>
                  <a:pt x="13779" y="13779"/>
                </a:lnTo>
                <a:lnTo>
                  <a:pt x="3698" y="28717"/>
                </a:lnTo>
                <a:lnTo>
                  <a:pt x="0" y="46989"/>
                </a:lnTo>
                <a:lnTo>
                  <a:pt x="0" y="191135"/>
                </a:lnTo>
                <a:lnTo>
                  <a:pt x="3698" y="209407"/>
                </a:lnTo>
                <a:lnTo>
                  <a:pt x="13779" y="224345"/>
                </a:lnTo>
                <a:lnTo>
                  <a:pt x="28717" y="234426"/>
                </a:lnTo>
                <a:lnTo>
                  <a:pt x="46990" y="238125"/>
                </a:lnTo>
                <a:lnTo>
                  <a:pt x="1924684" y="238125"/>
                </a:lnTo>
                <a:lnTo>
                  <a:pt x="1942957" y="234426"/>
                </a:lnTo>
                <a:lnTo>
                  <a:pt x="1957895" y="224345"/>
                </a:lnTo>
                <a:lnTo>
                  <a:pt x="1967976" y="209407"/>
                </a:lnTo>
                <a:lnTo>
                  <a:pt x="1971675" y="191135"/>
                </a:lnTo>
                <a:lnTo>
                  <a:pt x="1971675" y="46989"/>
                </a:lnTo>
                <a:lnTo>
                  <a:pt x="1967976" y="28717"/>
                </a:lnTo>
                <a:lnTo>
                  <a:pt x="1957895" y="13779"/>
                </a:lnTo>
                <a:lnTo>
                  <a:pt x="1942957" y="3698"/>
                </a:lnTo>
                <a:lnTo>
                  <a:pt x="192468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553200" y="1743075"/>
            <a:ext cx="1971675" cy="238125"/>
          </a:xfrm>
          <a:custGeom>
            <a:avLst/>
            <a:gdLst/>
            <a:ahLst/>
            <a:cxnLst/>
            <a:rect l="l" t="t" r="r" b="b"/>
            <a:pathLst>
              <a:path w="1971675" h="238125">
                <a:moveTo>
                  <a:pt x="1971675" y="46989"/>
                </a:moveTo>
                <a:lnTo>
                  <a:pt x="1967976" y="28717"/>
                </a:lnTo>
                <a:lnTo>
                  <a:pt x="1957895" y="13779"/>
                </a:lnTo>
                <a:lnTo>
                  <a:pt x="1942957" y="3698"/>
                </a:lnTo>
                <a:lnTo>
                  <a:pt x="1924684" y="0"/>
                </a:lnTo>
                <a:lnTo>
                  <a:pt x="46990" y="0"/>
                </a:lnTo>
                <a:lnTo>
                  <a:pt x="28717" y="3698"/>
                </a:lnTo>
                <a:lnTo>
                  <a:pt x="13779" y="13779"/>
                </a:lnTo>
                <a:lnTo>
                  <a:pt x="3698" y="28717"/>
                </a:lnTo>
                <a:lnTo>
                  <a:pt x="0" y="46989"/>
                </a:lnTo>
                <a:lnTo>
                  <a:pt x="0" y="191135"/>
                </a:lnTo>
                <a:lnTo>
                  <a:pt x="3698" y="209407"/>
                </a:lnTo>
                <a:lnTo>
                  <a:pt x="13779" y="224345"/>
                </a:lnTo>
                <a:lnTo>
                  <a:pt x="28717" y="234426"/>
                </a:lnTo>
                <a:lnTo>
                  <a:pt x="46990" y="238125"/>
                </a:lnTo>
                <a:lnTo>
                  <a:pt x="1924684" y="238125"/>
                </a:lnTo>
                <a:lnTo>
                  <a:pt x="1942957" y="234426"/>
                </a:lnTo>
                <a:lnTo>
                  <a:pt x="1957895" y="224345"/>
                </a:lnTo>
                <a:lnTo>
                  <a:pt x="1967976" y="209407"/>
                </a:lnTo>
                <a:lnTo>
                  <a:pt x="1971675" y="191135"/>
                </a:lnTo>
                <a:lnTo>
                  <a:pt x="1971675" y="46989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53175" y="1743075"/>
            <a:ext cx="228600" cy="238125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353175" y="1743075"/>
            <a:ext cx="228600" cy="238125"/>
          </a:xfrm>
          <a:custGeom>
            <a:avLst/>
            <a:gdLst/>
            <a:ahLst/>
            <a:cxnLst/>
            <a:rect l="l" t="t" r="r" b="b"/>
            <a:pathLst>
              <a:path w="228600" h="238125">
                <a:moveTo>
                  <a:pt x="228600" y="0"/>
                </a:moveTo>
                <a:lnTo>
                  <a:pt x="184112" y="2186"/>
                </a:lnTo>
                <a:lnTo>
                  <a:pt x="147780" y="8159"/>
                </a:lnTo>
                <a:lnTo>
                  <a:pt x="123283" y="17037"/>
                </a:lnTo>
                <a:lnTo>
                  <a:pt x="114300" y="27939"/>
                </a:lnTo>
                <a:lnTo>
                  <a:pt x="114300" y="91186"/>
                </a:lnTo>
                <a:lnTo>
                  <a:pt x="105316" y="102014"/>
                </a:lnTo>
                <a:lnTo>
                  <a:pt x="80819" y="110855"/>
                </a:lnTo>
                <a:lnTo>
                  <a:pt x="44487" y="116814"/>
                </a:lnTo>
                <a:lnTo>
                  <a:pt x="0" y="118999"/>
                </a:lnTo>
                <a:lnTo>
                  <a:pt x="44487" y="121203"/>
                </a:lnTo>
                <a:lnTo>
                  <a:pt x="80819" y="127206"/>
                </a:lnTo>
                <a:lnTo>
                  <a:pt x="105316" y="136090"/>
                </a:lnTo>
                <a:lnTo>
                  <a:pt x="114300" y="146938"/>
                </a:lnTo>
                <a:lnTo>
                  <a:pt x="114300" y="210185"/>
                </a:lnTo>
                <a:lnTo>
                  <a:pt x="123283" y="221087"/>
                </a:lnTo>
                <a:lnTo>
                  <a:pt x="147780" y="229965"/>
                </a:lnTo>
                <a:lnTo>
                  <a:pt x="184112" y="235938"/>
                </a:lnTo>
                <a:lnTo>
                  <a:pt x="228600" y="238125"/>
                </a:lnTo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 txBox="1"/>
          <p:nvPr/>
        </p:nvSpPr>
        <p:spPr>
          <a:xfrm>
            <a:off x="5129276" y="3166427"/>
            <a:ext cx="1098550" cy="571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352425" algn="just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solidFill>
                  <a:srgbClr val="DE468E"/>
                </a:solidFill>
                <a:latin typeface="Verdana"/>
                <a:cs typeface="Verdana"/>
              </a:rPr>
              <a:t>Up </a:t>
            </a:r>
            <a:r>
              <a:rPr sz="1200" b="1" spc="-10" dirty="0">
                <a:solidFill>
                  <a:srgbClr val="DE468E"/>
                </a:solidFill>
                <a:latin typeface="Verdana"/>
                <a:cs typeface="Verdana"/>
              </a:rPr>
              <a:t>to</a:t>
            </a:r>
            <a:r>
              <a:rPr sz="1200" b="1" spc="-100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15" dirty="0">
                <a:solidFill>
                  <a:srgbClr val="DE468E"/>
                </a:solidFill>
                <a:latin typeface="Verdana"/>
                <a:cs typeface="Verdana"/>
              </a:rPr>
              <a:t>10  </a:t>
            </a:r>
            <a:r>
              <a:rPr sz="1200" b="1" spc="-5" dirty="0">
                <a:solidFill>
                  <a:srgbClr val="DE468E"/>
                </a:solidFill>
                <a:latin typeface="Verdana"/>
                <a:cs typeface="Verdana"/>
              </a:rPr>
              <a:t>nodes</a:t>
            </a:r>
            <a:r>
              <a:rPr sz="1200" b="1" spc="-75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45" dirty="0">
                <a:solidFill>
                  <a:srgbClr val="DE468E"/>
                </a:solidFill>
                <a:latin typeface="Verdana"/>
                <a:cs typeface="Verdana"/>
              </a:rPr>
              <a:t>within  </a:t>
            </a:r>
            <a:r>
              <a:rPr sz="1200" b="1" spc="5" dirty="0">
                <a:solidFill>
                  <a:srgbClr val="DE468E"/>
                </a:solidFill>
                <a:latin typeface="Verdana"/>
                <a:cs typeface="Verdana"/>
              </a:rPr>
              <a:t>each</a:t>
            </a:r>
            <a:r>
              <a:rPr sz="1200" b="1" spc="-140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20" dirty="0">
                <a:solidFill>
                  <a:srgbClr val="DE468E"/>
                </a:solidFill>
                <a:latin typeface="Verdana"/>
                <a:cs typeface="Verdana"/>
              </a:rPr>
              <a:t>cabinet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91" name="object 691"/>
          <p:cNvSpPr/>
          <p:nvPr/>
        </p:nvSpPr>
        <p:spPr>
          <a:xfrm>
            <a:off x="6505575" y="4476750"/>
            <a:ext cx="2038350" cy="180975"/>
          </a:xfrm>
          <a:custGeom>
            <a:avLst/>
            <a:gdLst/>
            <a:ahLst/>
            <a:cxnLst/>
            <a:rect l="l" t="t" r="r" b="b"/>
            <a:pathLst>
              <a:path w="2038350" h="180975">
                <a:moveTo>
                  <a:pt x="2002663" y="0"/>
                </a:moveTo>
                <a:lnTo>
                  <a:pt x="35686" y="0"/>
                </a:lnTo>
                <a:lnTo>
                  <a:pt x="21806" y="2807"/>
                </a:lnTo>
                <a:lnTo>
                  <a:pt x="10461" y="10461"/>
                </a:lnTo>
                <a:lnTo>
                  <a:pt x="2807" y="21806"/>
                </a:lnTo>
                <a:lnTo>
                  <a:pt x="0" y="35687"/>
                </a:lnTo>
                <a:lnTo>
                  <a:pt x="0" y="145287"/>
                </a:lnTo>
                <a:lnTo>
                  <a:pt x="2807" y="159168"/>
                </a:lnTo>
                <a:lnTo>
                  <a:pt x="10461" y="170513"/>
                </a:lnTo>
                <a:lnTo>
                  <a:pt x="21806" y="178167"/>
                </a:lnTo>
                <a:lnTo>
                  <a:pt x="35686" y="180975"/>
                </a:lnTo>
                <a:lnTo>
                  <a:pt x="2002663" y="180975"/>
                </a:lnTo>
                <a:lnTo>
                  <a:pt x="2016543" y="178167"/>
                </a:lnTo>
                <a:lnTo>
                  <a:pt x="2027888" y="170513"/>
                </a:lnTo>
                <a:lnTo>
                  <a:pt x="2035542" y="159168"/>
                </a:lnTo>
                <a:lnTo>
                  <a:pt x="2038350" y="145287"/>
                </a:lnTo>
                <a:lnTo>
                  <a:pt x="2038350" y="35687"/>
                </a:lnTo>
                <a:lnTo>
                  <a:pt x="2035542" y="21806"/>
                </a:lnTo>
                <a:lnTo>
                  <a:pt x="2027888" y="10461"/>
                </a:lnTo>
                <a:lnTo>
                  <a:pt x="2016543" y="2807"/>
                </a:lnTo>
                <a:lnTo>
                  <a:pt x="2002663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505575" y="4476750"/>
            <a:ext cx="2038350" cy="180975"/>
          </a:xfrm>
          <a:custGeom>
            <a:avLst/>
            <a:gdLst/>
            <a:ahLst/>
            <a:cxnLst/>
            <a:rect l="l" t="t" r="r" b="b"/>
            <a:pathLst>
              <a:path w="2038350" h="180975">
                <a:moveTo>
                  <a:pt x="0" y="35687"/>
                </a:moveTo>
                <a:lnTo>
                  <a:pt x="2807" y="21806"/>
                </a:lnTo>
                <a:lnTo>
                  <a:pt x="10461" y="10461"/>
                </a:lnTo>
                <a:lnTo>
                  <a:pt x="21806" y="2807"/>
                </a:lnTo>
                <a:lnTo>
                  <a:pt x="35686" y="0"/>
                </a:lnTo>
                <a:lnTo>
                  <a:pt x="2002663" y="0"/>
                </a:lnTo>
                <a:lnTo>
                  <a:pt x="2016543" y="2807"/>
                </a:lnTo>
                <a:lnTo>
                  <a:pt x="2027888" y="10461"/>
                </a:lnTo>
                <a:lnTo>
                  <a:pt x="2035542" y="21806"/>
                </a:lnTo>
                <a:lnTo>
                  <a:pt x="2038350" y="35687"/>
                </a:lnTo>
                <a:lnTo>
                  <a:pt x="2038350" y="145287"/>
                </a:lnTo>
                <a:lnTo>
                  <a:pt x="2035542" y="159168"/>
                </a:lnTo>
                <a:lnTo>
                  <a:pt x="2027888" y="170513"/>
                </a:lnTo>
                <a:lnTo>
                  <a:pt x="2016543" y="178167"/>
                </a:lnTo>
                <a:lnTo>
                  <a:pt x="2002663" y="180975"/>
                </a:lnTo>
                <a:lnTo>
                  <a:pt x="35686" y="180975"/>
                </a:lnTo>
                <a:lnTo>
                  <a:pt x="21806" y="178167"/>
                </a:lnTo>
                <a:lnTo>
                  <a:pt x="10461" y="170513"/>
                </a:lnTo>
                <a:lnTo>
                  <a:pt x="2807" y="159168"/>
                </a:lnTo>
                <a:lnTo>
                  <a:pt x="0" y="145287"/>
                </a:lnTo>
                <a:lnTo>
                  <a:pt x="0" y="35687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362700" y="4467225"/>
            <a:ext cx="219075" cy="200025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 txBox="1"/>
          <p:nvPr/>
        </p:nvSpPr>
        <p:spPr>
          <a:xfrm>
            <a:off x="4882896" y="4280852"/>
            <a:ext cx="1346200" cy="57086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753110" algn="r">
              <a:lnSpc>
                <a:spcPts val="1430"/>
              </a:lnSpc>
              <a:spcBef>
                <a:spcPts val="155"/>
              </a:spcBef>
            </a:pPr>
            <a:r>
              <a:rPr sz="1200" b="1" spc="-30" dirty="0">
                <a:solidFill>
                  <a:srgbClr val="DE468E"/>
                </a:solidFill>
                <a:latin typeface="Verdana"/>
                <a:cs typeface="Verdana"/>
              </a:rPr>
              <a:t>S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e</a:t>
            </a:r>
            <a:r>
              <a:rPr sz="1200" b="1" spc="-5" dirty="0">
                <a:solidFill>
                  <a:srgbClr val="DE468E"/>
                </a:solidFill>
                <a:latin typeface="Verdana"/>
                <a:cs typeface="Verdana"/>
              </a:rPr>
              <a:t>r</a:t>
            </a:r>
            <a:r>
              <a:rPr sz="1200" b="1" spc="-30" dirty="0">
                <a:solidFill>
                  <a:srgbClr val="DE468E"/>
                </a:solidFill>
                <a:latin typeface="Verdana"/>
                <a:cs typeface="Verdana"/>
              </a:rPr>
              <a:t>v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e</a:t>
            </a:r>
            <a:r>
              <a:rPr sz="1200" b="1" dirty="0">
                <a:solidFill>
                  <a:srgbClr val="DE468E"/>
                </a:solidFill>
                <a:latin typeface="Verdana"/>
                <a:cs typeface="Verdana"/>
              </a:rPr>
              <a:t>r  </a:t>
            </a:r>
            <a:r>
              <a:rPr sz="1200" b="1" spc="-10" dirty="0">
                <a:solidFill>
                  <a:srgbClr val="DE468E"/>
                </a:solidFill>
                <a:latin typeface="Verdana"/>
                <a:cs typeface="Verdana"/>
              </a:rPr>
              <a:t>M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a</a:t>
            </a:r>
            <a:r>
              <a:rPr sz="1200" b="1" spc="-30" dirty="0">
                <a:solidFill>
                  <a:srgbClr val="DE468E"/>
                </a:solidFill>
                <a:latin typeface="Verdana"/>
                <a:cs typeface="Verdana"/>
              </a:rPr>
              <a:t>n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a</a:t>
            </a:r>
            <a:r>
              <a:rPr sz="1200" b="1" spc="-15" dirty="0">
                <a:solidFill>
                  <a:srgbClr val="DE468E"/>
                </a:solidFill>
                <a:latin typeface="Verdana"/>
                <a:cs typeface="Verdana"/>
              </a:rPr>
              <a:t>g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e</a:t>
            </a:r>
            <a:r>
              <a:rPr sz="1200" b="1" spc="-70" dirty="0">
                <a:solidFill>
                  <a:srgbClr val="DE468E"/>
                </a:solidFill>
                <a:latin typeface="Verdana"/>
                <a:cs typeface="Verdana"/>
              </a:rPr>
              <a:t>m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e</a:t>
            </a:r>
            <a:r>
              <a:rPr sz="1200" b="1" spc="-30" dirty="0">
                <a:solidFill>
                  <a:srgbClr val="DE468E"/>
                </a:solidFill>
                <a:latin typeface="Verdana"/>
                <a:cs typeface="Verdana"/>
              </a:rPr>
              <a:t>n</a:t>
            </a:r>
            <a:r>
              <a:rPr sz="1200" b="1" dirty="0">
                <a:solidFill>
                  <a:srgbClr val="DE468E"/>
                </a:solidFill>
                <a:latin typeface="Verdana"/>
                <a:cs typeface="Verdana"/>
              </a:rPr>
              <a:t>t  </a:t>
            </a:r>
            <a:r>
              <a:rPr sz="1200" b="1" spc="-30" dirty="0">
                <a:solidFill>
                  <a:srgbClr val="DE468E"/>
                </a:solidFill>
                <a:latin typeface="Verdana"/>
                <a:cs typeface="Verdana"/>
              </a:rPr>
              <a:t>Module</a:t>
            </a:r>
            <a:r>
              <a:rPr sz="1200" b="1" spc="80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10" dirty="0">
                <a:solidFill>
                  <a:srgbClr val="DE468E"/>
                </a:solidFill>
                <a:latin typeface="Verdana"/>
                <a:cs typeface="Verdana"/>
              </a:rPr>
              <a:t>(3GSM)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95" name="object 695"/>
          <p:cNvSpPr/>
          <p:nvPr/>
        </p:nvSpPr>
        <p:spPr>
          <a:xfrm>
            <a:off x="6553200" y="1981200"/>
            <a:ext cx="1971675" cy="390525"/>
          </a:xfrm>
          <a:custGeom>
            <a:avLst/>
            <a:gdLst/>
            <a:ahLst/>
            <a:cxnLst/>
            <a:rect l="l" t="t" r="r" b="b"/>
            <a:pathLst>
              <a:path w="1971675" h="390525">
                <a:moveTo>
                  <a:pt x="1894585" y="0"/>
                </a:moveTo>
                <a:lnTo>
                  <a:pt x="77089" y="0"/>
                </a:lnTo>
                <a:lnTo>
                  <a:pt x="47095" y="6062"/>
                </a:lnTo>
                <a:lnTo>
                  <a:pt x="22590" y="22590"/>
                </a:lnTo>
                <a:lnTo>
                  <a:pt x="6062" y="47095"/>
                </a:lnTo>
                <a:lnTo>
                  <a:pt x="0" y="77088"/>
                </a:lnTo>
                <a:lnTo>
                  <a:pt x="0" y="313436"/>
                </a:lnTo>
                <a:lnTo>
                  <a:pt x="6062" y="343429"/>
                </a:lnTo>
                <a:lnTo>
                  <a:pt x="22590" y="367934"/>
                </a:lnTo>
                <a:lnTo>
                  <a:pt x="47095" y="384462"/>
                </a:lnTo>
                <a:lnTo>
                  <a:pt x="77089" y="390525"/>
                </a:lnTo>
                <a:lnTo>
                  <a:pt x="1894585" y="390525"/>
                </a:lnTo>
                <a:lnTo>
                  <a:pt x="1924579" y="384462"/>
                </a:lnTo>
                <a:lnTo>
                  <a:pt x="1949084" y="367934"/>
                </a:lnTo>
                <a:lnTo>
                  <a:pt x="1965612" y="343429"/>
                </a:lnTo>
                <a:lnTo>
                  <a:pt x="1971675" y="313436"/>
                </a:lnTo>
                <a:lnTo>
                  <a:pt x="1971675" y="77088"/>
                </a:lnTo>
                <a:lnTo>
                  <a:pt x="1965612" y="47095"/>
                </a:lnTo>
                <a:lnTo>
                  <a:pt x="1949084" y="22590"/>
                </a:lnTo>
                <a:lnTo>
                  <a:pt x="1924579" y="6062"/>
                </a:lnTo>
                <a:lnTo>
                  <a:pt x="1894585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553200" y="1981200"/>
            <a:ext cx="1971675" cy="390525"/>
          </a:xfrm>
          <a:custGeom>
            <a:avLst/>
            <a:gdLst/>
            <a:ahLst/>
            <a:cxnLst/>
            <a:rect l="l" t="t" r="r" b="b"/>
            <a:pathLst>
              <a:path w="1971675" h="390525">
                <a:moveTo>
                  <a:pt x="1971675" y="77088"/>
                </a:moveTo>
                <a:lnTo>
                  <a:pt x="1965612" y="47095"/>
                </a:lnTo>
                <a:lnTo>
                  <a:pt x="1949084" y="22590"/>
                </a:lnTo>
                <a:lnTo>
                  <a:pt x="1924579" y="6062"/>
                </a:lnTo>
                <a:lnTo>
                  <a:pt x="1894585" y="0"/>
                </a:lnTo>
                <a:lnTo>
                  <a:pt x="77089" y="0"/>
                </a:lnTo>
                <a:lnTo>
                  <a:pt x="47095" y="6062"/>
                </a:lnTo>
                <a:lnTo>
                  <a:pt x="22590" y="22590"/>
                </a:lnTo>
                <a:lnTo>
                  <a:pt x="6062" y="47095"/>
                </a:lnTo>
                <a:lnTo>
                  <a:pt x="0" y="77088"/>
                </a:lnTo>
                <a:lnTo>
                  <a:pt x="0" y="313436"/>
                </a:lnTo>
                <a:lnTo>
                  <a:pt x="6062" y="343429"/>
                </a:lnTo>
                <a:lnTo>
                  <a:pt x="22590" y="367934"/>
                </a:lnTo>
                <a:lnTo>
                  <a:pt x="47095" y="384462"/>
                </a:lnTo>
                <a:lnTo>
                  <a:pt x="77089" y="390525"/>
                </a:lnTo>
                <a:lnTo>
                  <a:pt x="1894585" y="390525"/>
                </a:lnTo>
                <a:lnTo>
                  <a:pt x="1924579" y="384462"/>
                </a:lnTo>
                <a:lnTo>
                  <a:pt x="1949084" y="367934"/>
                </a:lnTo>
                <a:lnTo>
                  <a:pt x="1965612" y="343429"/>
                </a:lnTo>
                <a:lnTo>
                  <a:pt x="1971675" y="313436"/>
                </a:lnTo>
                <a:lnTo>
                  <a:pt x="1971675" y="77088"/>
                </a:lnTo>
                <a:close/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53175" y="1981200"/>
            <a:ext cx="228600" cy="390525"/>
          </a:xfrm>
          <a:custGeom>
            <a:avLst/>
            <a:gdLst/>
            <a:ahLst/>
            <a:cxnLst/>
            <a:rect l="l" t="t" r="r" b="b"/>
            <a:pathLst>
              <a:path w="228600" h="390525">
                <a:moveTo>
                  <a:pt x="228600" y="0"/>
                </a:moveTo>
                <a:lnTo>
                  <a:pt x="184112" y="2186"/>
                </a:lnTo>
                <a:lnTo>
                  <a:pt x="147780" y="8159"/>
                </a:lnTo>
                <a:lnTo>
                  <a:pt x="123283" y="17037"/>
                </a:lnTo>
                <a:lnTo>
                  <a:pt x="114300" y="27939"/>
                </a:lnTo>
                <a:lnTo>
                  <a:pt x="114300" y="167386"/>
                </a:lnTo>
                <a:lnTo>
                  <a:pt x="105316" y="178214"/>
                </a:lnTo>
                <a:lnTo>
                  <a:pt x="80819" y="187055"/>
                </a:lnTo>
                <a:lnTo>
                  <a:pt x="44487" y="193014"/>
                </a:lnTo>
                <a:lnTo>
                  <a:pt x="0" y="195199"/>
                </a:lnTo>
                <a:lnTo>
                  <a:pt x="44487" y="197403"/>
                </a:lnTo>
                <a:lnTo>
                  <a:pt x="80819" y="203406"/>
                </a:lnTo>
                <a:lnTo>
                  <a:pt x="105316" y="212290"/>
                </a:lnTo>
                <a:lnTo>
                  <a:pt x="114300" y="223138"/>
                </a:lnTo>
                <a:lnTo>
                  <a:pt x="114300" y="362585"/>
                </a:lnTo>
                <a:lnTo>
                  <a:pt x="123283" y="373487"/>
                </a:lnTo>
                <a:lnTo>
                  <a:pt x="147780" y="382365"/>
                </a:lnTo>
                <a:lnTo>
                  <a:pt x="184112" y="388338"/>
                </a:lnTo>
                <a:lnTo>
                  <a:pt x="228600" y="390525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353175" y="1981200"/>
            <a:ext cx="228600" cy="390525"/>
          </a:xfrm>
          <a:custGeom>
            <a:avLst/>
            <a:gdLst/>
            <a:ahLst/>
            <a:cxnLst/>
            <a:rect l="l" t="t" r="r" b="b"/>
            <a:pathLst>
              <a:path w="228600" h="390525">
                <a:moveTo>
                  <a:pt x="228600" y="0"/>
                </a:moveTo>
                <a:lnTo>
                  <a:pt x="184112" y="2186"/>
                </a:lnTo>
                <a:lnTo>
                  <a:pt x="147780" y="8159"/>
                </a:lnTo>
                <a:lnTo>
                  <a:pt x="123283" y="17037"/>
                </a:lnTo>
                <a:lnTo>
                  <a:pt x="114300" y="27939"/>
                </a:lnTo>
                <a:lnTo>
                  <a:pt x="114300" y="167386"/>
                </a:lnTo>
                <a:lnTo>
                  <a:pt x="105316" y="178214"/>
                </a:lnTo>
                <a:lnTo>
                  <a:pt x="80819" y="187055"/>
                </a:lnTo>
                <a:lnTo>
                  <a:pt x="44487" y="193014"/>
                </a:lnTo>
                <a:lnTo>
                  <a:pt x="0" y="195199"/>
                </a:lnTo>
                <a:lnTo>
                  <a:pt x="44487" y="197403"/>
                </a:lnTo>
                <a:lnTo>
                  <a:pt x="80819" y="203406"/>
                </a:lnTo>
                <a:lnTo>
                  <a:pt x="105316" y="212290"/>
                </a:lnTo>
                <a:lnTo>
                  <a:pt x="114300" y="223138"/>
                </a:lnTo>
                <a:lnTo>
                  <a:pt x="114300" y="362585"/>
                </a:lnTo>
                <a:lnTo>
                  <a:pt x="123283" y="373487"/>
                </a:lnTo>
                <a:lnTo>
                  <a:pt x="147780" y="382365"/>
                </a:lnTo>
                <a:lnTo>
                  <a:pt x="184112" y="388338"/>
                </a:lnTo>
                <a:lnTo>
                  <a:pt x="228600" y="390525"/>
                </a:lnTo>
              </a:path>
            </a:pathLst>
          </a:custGeom>
          <a:ln w="19050">
            <a:solidFill>
              <a:srgbClr val="DE46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 txBox="1"/>
          <p:nvPr/>
        </p:nvSpPr>
        <p:spPr>
          <a:xfrm>
            <a:off x="4555490" y="1503487"/>
            <a:ext cx="1673860" cy="7670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R="8890" algn="r">
              <a:lnSpc>
                <a:spcPct val="100000"/>
              </a:lnSpc>
              <a:spcBef>
                <a:spcPts val="350"/>
              </a:spcBef>
            </a:pPr>
            <a:r>
              <a:rPr sz="1200" b="1" spc="-5" dirty="0">
                <a:solidFill>
                  <a:srgbClr val="DE468E"/>
                </a:solidFill>
                <a:latin typeface="Verdana"/>
                <a:cs typeface="Verdana"/>
              </a:rPr>
              <a:t>Ethernet</a:t>
            </a:r>
            <a:r>
              <a:rPr sz="1200" b="1" spc="-65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25" dirty="0">
                <a:solidFill>
                  <a:srgbClr val="DE468E"/>
                </a:solidFill>
                <a:latin typeface="Verdana"/>
                <a:cs typeface="Verdana"/>
              </a:rPr>
              <a:t>Switches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00" b="1" spc="-10" dirty="0">
                <a:solidFill>
                  <a:srgbClr val="DE468E"/>
                </a:solidFill>
                <a:latin typeface="Verdana"/>
                <a:cs typeface="Verdana"/>
              </a:rPr>
              <a:t>BYNET V3</a:t>
            </a:r>
            <a:r>
              <a:rPr sz="1200" b="1" spc="25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25" dirty="0">
                <a:solidFill>
                  <a:srgbClr val="DE468E"/>
                </a:solidFill>
                <a:latin typeface="Verdana"/>
                <a:cs typeface="Verdana"/>
              </a:rPr>
              <a:t>Switches</a:t>
            </a:r>
            <a:endParaRPr sz="12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1010"/>
              </a:spcBef>
            </a:pPr>
            <a:r>
              <a:rPr sz="1200" b="1" spc="-15" dirty="0">
                <a:solidFill>
                  <a:srgbClr val="DE468E"/>
                </a:solidFill>
                <a:latin typeface="Verdana"/>
                <a:cs typeface="Verdana"/>
              </a:rPr>
              <a:t>FC</a:t>
            </a:r>
            <a:r>
              <a:rPr sz="1200" b="1" spc="-70" dirty="0">
                <a:solidFill>
                  <a:srgbClr val="DE468E"/>
                </a:solidFill>
                <a:latin typeface="Verdana"/>
                <a:cs typeface="Verdana"/>
              </a:rPr>
              <a:t> </a:t>
            </a:r>
            <a:r>
              <a:rPr sz="1200" b="1" spc="-25" dirty="0">
                <a:solidFill>
                  <a:srgbClr val="DE468E"/>
                </a:solidFill>
                <a:latin typeface="Verdana"/>
                <a:cs typeface="Verdana"/>
              </a:rPr>
              <a:t>Switches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568325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20" dirty="0"/>
              <a:t>MPP </a:t>
            </a:r>
            <a:r>
              <a:rPr spc="15" dirty="0"/>
              <a:t>SYSTEM</a:t>
            </a:r>
            <a:r>
              <a:rPr spc="-280" dirty="0"/>
              <a:t> </a:t>
            </a:r>
            <a:r>
              <a:rPr spc="-15" dirty="0"/>
              <a:t>CONFIGURATION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782" y="1364551"/>
            <a:ext cx="3847465" cy="2661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9235">
              <a:lnSpc>
                <a:spcPct val="118900"/>
              </a:lnSpc>
              <a:spcBef>
                <a:spcPts val="90"/>
              </a:spcBef>
            </a:pPr>
            <a:r>
              <a:rPr sz="2000" b="1" spc="20" dirty="0">
                <a:solidFill>
                  <a:srgbClr val="DE468E"/>
                </a:solidFill>
                <a:latin typeface="Gill Sans MT"/>
                <a:cs typeface="Gill Sans MT"/>
              </a:rPr>
              <a:t>Nodes</a:t>
            </a:r>
            <a:r>
              <a:rPr sz="2000" b="1" spc="-15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grouped</a:t>
            </a:r>
            <a:r>
              <a:rPr sz="2000" b="1" spc="-17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to</a:t>
            </a:r>
            <a:r>
              <a:rPr sz="2000" b="1" spc="-45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5" dirty="0">
                <a:solidFill>
                  <a:srgbClr val="DE468E"/>
                </a:solidFill>
                <a:latin typeface="Gill Sans MT"/>
                <a:cs typeface="Gill Sans MT"/>
              </a:rPr>
              <a:t>increase</a:t>
            </a:r>
            <a:r>
              <a:rPr sz="2000" b="1" spc="-11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data  </a:t>
            </a:r>
            <a:r>
              <a:rPr sz="2000" b="1" spc="-10" dirty="0">
                <a:solidFill>
                  <a:srgbClr val="DE468E"/>
                </a:solidFill>
                <a:latin typeface="Gill Sans MT"/>
                <a:cs typeface="Gill Sans MT"/>
              </a:rPr>
              <a:t>availability </a:t>
            </a:r>
            <a:r>
              <a:rPr sz="2000" b="1" spc="10" dirty="0">
                <a:solidFill>
                  <a:srgbClr val="DE468E"/>
                </a:solidFill>
                <a:latin typeface="Gill Sans MT"/>
                <a:cs typeface="Gill Sans MT"/>
              </a:rPr>
              <a:t>and </a:t>
            </a:r>
            <a:r>
              <a:rPr sz="2000" b="1" spc="30" dirty="0">
                <a:solidFill>
                  <a:srgbClr val="DE468E"/>
                </a:solidFill>
                <a:latin typeface="Gill Sans MT"/>
                <a:cs typeface="Gill Sans MT"/>
              </a:rPr>
              <a:t>system</a:t>
            </a:r>
            <a:r>
              <a:rPr sz="2000" b="1" spc="-260" dirty="0">
                <a:solidFill>
                  <a:srgbClr val="DE468E"/>
                </a:solidFill>
                <a:latin typeface="Gill Sans MT"/>
                <a:cs typeface="Gill Sans MT"/>
              </a:rPr>
              <a:t> </a:t>
            </a:r>
            <a:r>
              <a:rPr sz="2000" b="1" spc="15" dirty="0">
                <a:solidFill>
                  <a:srgbClr val="DE468E"/>
                </a:solidFill>
                <a:latin typeface="Gill Sans MT"/>
                <a:cs typeface="Gill Sans MT"/>
              </a:rPr>
              <a:t>uptime</a:t>
            </a:r>
            <a:endParaRPr sz="2000">
              <a:latin typeface="Gill Sans MT"/>
              <a:cs typeface="Gill Sans MT"/>
            </a:endParaRPr>
          </a:p>
          <a:p>
            <a:pPr marL="699135" marR="320675" indent="-229235">
              <a:lnSpc>
                <a:spcPct val="121800"/>
              </a:lnSpc>
              <a:spcBef>
                <a:spcPts val="484"/>
              </a:spcBef>
              <a:buClr>
                <a:srgbClr val="B71E42"/>
              </a:buClr>
              <a:buFont typeface="Arial"/>
              <a:buChar char="•"/>
              <a:tabLst>
                <a:tab pos="699135" algn="l"/>
                <a:tab pos="699770" algn="l"/>
              </a:tabLst>
            </a:pPr>
            <a:r>
              <a:rPr sz="1800" spc="-5" dirty="0">
                <a:latin typeface="Gill Sans MT"/>
                <a:cs typeface="Gill Sans MT"/>
              </a:rPr>
              <a:t>Not </a:t>
            </a:r>
            <a:r>
              <a:rPr sz="1800" dirty="0">
                <a:latin typeface="Gill Sans MT"/>
                <a:cs typeface="Gill Sans MT"/>
              </a:rPr>
              <a:t>shared </a:t>
            </a:r>
            <a:r>
              <a:rPr sz="1800" spc="-10" dirty="0">
                <a:latin typeface="Gill Sans MT"/>
                <a:cs typeface="Gill Sans MT"/>
              </a:rPr>
              <a:t>storage </a:t>
            </a:r>
            <a:r>
              <a:rPr sz="1800" dirty="0">
                <a:latin typeface="Gill Sans MT"/>
                <a:cs typeface="Gill Sans MT"/>
              </a:rPr>
              <a:t>but</a:t>
            </a:r>
            <a:r>
              <a:rPr sz="1800" spc="-114" dirty="0">
                <a:latin typeface="Gill Sans MT"/>
                <a:cs typeface="Gill Sans MT"/>
              </a:rPr>
              <a:t> </a:t>
            </a:r>
            <a:r>
              <a:rPr sz="1800" spc="5" dirty="0">
                <a:latin typeface="Gill Sans MT"/>
                <a:cs typeface="Gill Sans MT"/>
              </a:rPr>
              <a:t>access  </a:t>
            </a:r>
            <a:r>
              <a:rPr sz="1800" spc="-15" dirty="0">
                <a:latin typeface="Gill Sans MT"/>
                <a:cs typeface="Gill Sans MT"/>
              </a:rPr>
              <a:t>within</a:t>
            </a:r>
            <a:r>
              <a:rPr sz="1800" spc="90" dirty="0">
                <a:latin typeface="Gill Sans MT"/>
                <a:cs typeface="Gill Sans MT"/>
              </a:rPr>
              <a:t> </a:t>
            </a:r>
            <a:r>
              <a:rPr sz="1800" spc="-15" dirty="0">
                <a:latin typeface="Gill Sans MT"/>
                <a:cs typeface="Gill Sans MT"/>
              </a:rPr>
              <a:t>group</a:t>
            </a:r>
            <a:endParaRPr sz="1800">
              <a:latin typeface="Gill Sans MT"/>
              <a:cs typeface="Gill Sans MT"/>
            </a:endParaRPr>
          </a:p>
          <a:p>
            <a:pPr marL="699135" indent="-2292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9135" algn="l"/>
                <a:tab pos="699770" algn="l"/>
              </a:tabLst>
            </a:pPr>
            <a:r>
              <a:rPr sz="1800" dirty="0">
                <a:latin typeface="Gill Sans MT"/>
                <a:cs typeface="Gill Sans MT"/>
              </a:rPr>
              <a:t>Improves </a:t>
            </a:r>
            <a:r>
              <a:rPr sz="1800" spc="-10" dirty="0">
                <a:latin typeface="Gill Sans MT"/>
                <a:cs typeface="Gill Sans MT"/>
              </a:rPr>
              <a:t>data</a:t>
            </a:r>
            <a:r>
              <a:rPr sz="1800" spc="-150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availability</a:t>
            </a:r>
            <a:endParaRPr sz="1800">
              <a:latin typeface="Gill Sans MT"/>
              <a:cs typeface="Gill Sans MT"/>
            </a:endParaRPr>
          </a:p>
          <a:p>
            <a:pPr marL="699135" indent="-229235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9135" algn="l"/>
                <a:tab pos="699770" algn="l"/>
              </a:tabLst>
            </a:pPr>
            <a:r>
              <a:rPr sz="1800" dirty="0">
                <a:latin typeface="Gill Sans MT"/>
                <a:cs typeface="Gill Sans MT"/>
              </a:rPr>
              <a:t>Improves system up</a:t>
            </a:r>
            <a:r>
              <a:rPr sz="1800" spc="-2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time</a:t>
            </a:r>
            <a:endParaRPr sz="1800">
              <a:latin typeface="Gill Sans MT"/>
              <a:cs typeface="Gill Sans MT"/>
            </a:endParaRPr>
          </a:p>
          <a:p>
            <a:pPr marL="699135" indent="-22923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699135" algn="l"/>
                <a:tab pos="699770" algn="l"/>
              </a:tabLst>
            </a:pPr>
            <a:r>
              <a:rPr sz="1800" spc="-15" dirty="0">
                <a:latin typeface="Gill Sans MT"/>
                <a:cs typeface="Gill Sans MT"/>
              </a:rPr>
              <a:t>Allows </a:t>
            </a:r>
            <a:r>
              <a:rPr sz="1800" spc="-10" dirty="0">
                <a:latin typeface="Gill Sans MT"/>
                <a:cs typeface="Gill Sans MT"/>
              </a:rPr>
              <a:t>for </a:t>
            </a:r>
            <a:r>
              <a:rPr sz="1800" spc="-5" dirty="0">
                <a:latin typeface="Gill Sans MT"/>
                <a:cs typeface="Gill Sans MT"/>
              </a:rPr>
              <a:t>VPROC</a:t>
            </a:r>
            <a:r>
              <a:rPr sz="1800" spc="-365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migration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95775" y="1790700"/>
            <a:ext cx="4724400" cy="3714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675" y="1862201"/>
            <a:ext cx="7682230" cy="0"/>
          </a:xfrm>
          <a:custGeom>
            <a:avLst/>
            <a:gdLst/>
            <a:ahLst/>
            <a:cxnLst/>
            <a:rect l="l" t="t" r="r" b="b"/>
            <a:pathLst>
              <a:path w="7682230">
                <a:moveTo>
                  <a:pt x="0" y="0"/>
                </a:moveTo>
                <a:lnTo>
                  <a:pt x="7681849" y="0"/>
                </a:lnTo>
              </a:path>
            </a:pathLst>
          </a:custGeom>
          <a:ln w="28575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700" y="777303"/>
            <a:ext cx="414274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70" dirty="0"/>
              <a:t>TERADATA</a:t>
            </a:r>
            <a:r>
              <a:rPr spc="-310" dirty="0"/>
              <a:t> </a:t>
            </a:r>
            <a:r>
              <a:rPr spc="20" dirty="0"/>
              <a:t>OPTIMIZER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3045" y="1430591"/>
            <a:ext cx="7444740" cy="299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2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5" dirty="0">
                <a:latin typeface="Gill Sans MT"/>
                <a:cs typeface="Gill Sans MT"/>
              </a:rPr>
              <a:t>The</a:t>
            </a:r>
            <a:r>
              <a:rPr sz="2000" spc="-330" dirty="0">
                <a:latin typeface="Gill Sans MT"/>
                <a:cs typeface="Gill Sans MT"/>
              </a:rPr>
              <a:t> </a:t>
            </a:r>
            <a:r>
              <a:rPr sz="2000" spc="-20" dirty="0">
                <a:latin typeface="Gill Sans MT"/>
                <a:cs typeface="Gill Sans MT"/>
              </a:rPr>
              <a:t>Teradata</a:t>
            </a:r>
            <a:r>
              <a:rPr sz="2000" spc="-150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Optimizer</a:t>
            </a:r>
            <a:r>
              <a:rPr sz="2000" spc="-16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is</a:t>
            </a:r>
            <a:r>
              <a:rPr sz="2000" spc="-60" dirty="0">
                <a:latin typeface="Gill Sans MT"/>
                <a:cs typeface="Gill Sans MT"/>
              </a:rPr>
              <a:t> </a:t>
            </a:r>
            <a:r>
              <a:rPr sz="2000" spc="20" dirty="0">
                <a:latin typeface="Gill Sans MT"/>
                <a:cs typeface="Gill Sans MT"/>
              </a:rPr>
              <a:t>the</a:t>
            </a:r>
            <a:r>
              <a:rPr sz="2000" spc="-2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most</a:t>
            </a:r>
            <a:r>
              <a:rPr sz="2000" spc="-11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robust</a:t>
            </a:r>
            <a:r>
              <a:rPr sz="2000" spc="-11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in</a:t>
            </a:r>
            <a:r>
              <a:rPr sz="2000" spc="-70" dirty="0">
                <a:latin typeface="Gill Sans MT"/>
                <a:cs typeface="Gill Sans MT"/>
              </a:rPr>
              <a:t> </a:t>
            </a:r>
            <a:r>
              <a:rPr sz="2000" spc="20" dirty="0">
                <a:latin typeface="Gill Sans MT"/>
                <a:cs typeface="Gill Sans MT"/>
              </a:rPr>
              <a:t>the</a:t>
            </a:r>
            <a:r>
              <a:rPr sz="2000" spc="-25" dirty="0">
                <a:latin typeface="Gill Sans MT"/>
                <a:cs typeface="Gill Sans MT"/>
              </a:rPr>
              <a:t> </a:t>
            </a:r>
            <a:r>
              <a:rPr sz="2000" spc="25" dirty="0">
                <a:latin typeface="Gill Sans MT"/>
                <a:cs typeface="Gill Sans MT"/>
              </a:rPr>
              <a:t>industry</a:t>
            </a:r>
            <a:endParaRPr sz="20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10" dirty="0">
                <a:latin typeface="Gill Sans MT"/>
                <a:cs typeface="Gill Sans MT"/>
              </a:rPr>
              <a:t>Optimizer</a:t>
            </a:r>
            <a:r>
              <a:rPr sz="2000" spc="-145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is</a:t>
            </a:r>
            <a:r>
              <a:rPr sz="2000" spc="35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parallel-aware,</a:t>
            </a:r>
            <a:r>
              <a:rPr sz="2000" spc="-395" dirty="0">
                <a:latin typeface="Gill Sans MT"/>
                <a:cs typeface="Gill Sans MT"/>
              </a:rPr>
              <a:t> </a:t>
            </a:r>
            <a:r>
              <a:rPr sz="2000" spc="15" dirty="0">
                <a:latin typeface="Gill Sans MT"/>
                <a:cs typeface="Gill Sans MT"/>
              </a:rPr>
              <a:t>understands</a:t>
            </a:r>
            <a:r>
              <a:rPr sz="2000" spc="-20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available</a:t>
            </a:r>
            <a:r>
              <a:rPr sz="2000" spc="-16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system</a:t>
            </a:r>
            <a:r>
              <a:rPr sz="2000" spc="-75" dirty="0">
                <a:latin typeface="Gill Sans MT"/>
                <a:cs typeface="Gill Sans MT"/>
              </a:rPr>
              <a:t> </a:t>
            </a:r>
            <a:r>
              <a:rPr sz="2000" spc="15" dirty="0">
                <a:latin typeface="Gill Sans MT"/>
                <a:cs typeface="Gill Sans MT"/>
              </a:rPr>
              <a:t>components</a:t>
            </a:r>
            <a:endParaRPr sz="2000">
              <a:latin typeface="Gill Sans MT"/>
              <a:cs typeface="Gill Sans MT"/>
            </a:endParaRPr>
          </a:p>
          <a:p>
            <a:pPr marL="228600" marR="4449445" indent="-228600" algn="r">
              <a:lnSpc>
                <a:spcPct val="100000"/>
              </a:lnSpc>
              <a:spcBef>
                <a:spcPts val="1430"/>
              </a:spcBef>
              <a:buClr>
                <a:srgbClr val="B71E42"/>
              </a:buClr>
              <a:buFont typeface="Arial"/>
              <a:buChar char="•"/>
              <a:tabLst>
                <a:tab pos="228600" algn="l"/>
                <a:tab pos="241935" algn="l"/>
              </a:tabLst>
            </a:pPr>
            <a:r>
              <a:rPr sz="2000" spc="25" dirty="0">
                <a:latin typeface="Gill Sans MT"/>
                <a:cs typeface="Gill Sans MT"/>
              </a:rPr>
              <a:t>Handles </a:t>
            </a:r>
            <a:r>
              <a:rPr sz="2000" spc="5" dirty="0">
                <a:latin typeface="Gill Sans MT"/>
                <a:cs typeface="Gill Sans MT"/>
              </a:rPr>
              <a:t>mixed</a:t>
            </a:r>
            <a:r>
              <a:rPr sz="2000" spc="-400" dirty="0">
                <a:latin typeface="Gill Sans MT"/>
                <a:cs typeface="Gill Sans MT"/>
              </a:rPr>
              <a:t> </a:t>
            </a:r>
            <a:r>
              <a:rPr sz="2000" spc="-10" dirty="0">
                <a:latin typeface="Gill Sans MT"/>
                <a:cs typeface="Gill Sans MT"/>
              </a:rPr>
              <a:t>work </a:t>
            </a:r>
            <a:r>
              <a:rPr sz="2000" spc="15" dirty="0">
                <a:latin typeface="Gill Sans MT"/>
                <a:cs typeface="Gill Sans MT"/>
              </a:rPr>
              <a:t>loads</a:t>
            </a:r>
            <a:endParaRPr sz="2000">
              <a:latin typeface="Gill Sans MT"/>
              <a:cs typeface="Gill Sans MT"/>
            </a:endParaRPr>
          </a:p>
          <a:p>
            <a:pPr marL="227965" marR="4386580" lvl="1" indent="-227965" algn="r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1800" spc="-5" dirty="0">
                <a:latin typeface="Gill Sans MT"/>
                <a:cs typeface="Gill Sans MT"/>
              </a:rPr>
              <a:t>Multiple </a:t>
            </a:r>
            <a:r>
              <a:rPr sz="1800" spc="10" dirty="0">
                <a:latin typeface="Gill Sans MT"/>
                <a:cs typeface="Gill Sans MT"/>
              </a:rPr>
              <a:t>complex</a:t>
            </a:r>
            <a:r>
              <a:rPr sz="1800" spc="-130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queries</a:t>
            </a:r>
            <a:endParaRPr sz="1800">
              <a:latin typeface="Gill Sans MT"/>
              <a:cs typeface="Gill Sans MT"/>
            </a:endParaRPr>
          </a:p>
          <a:p>
            <a:pPr marL="699135" lvl="1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Gill Sans MT"/>
                <a:cs typeface="Gill Sans MT"/>
              </a:rPr>
              <a:t>Joins </a:t>
            </a:r>
            <a:r>
              <a:rPr sz="1800" spc="10" dirty="0">
                <a:latin typeface="Gill Sans MT"/>
                <a:cs typeface="Gill Sans MT"/>
              </a:rPr>
              <a:t>per</a:t>
            </a:r>
            <a:r>
              <a:rPr sz="1800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query</a:t>
            </a:r>
            <a:endParaRPr sz="1800">
              <a:latin typeface="Gill Sans MT"/>
              <a:cs typeface="Gill Sans MT"/>
            </a:endParaRPr>
          </a:p>
          <a:p>
            <a:pPr marL="699135" lvl="1" indent="-228600">
              <a:lnSpc>
                <a:spcPct val="10000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latin typeface="Gill Sans MT"/>
                <a:cs typeface="Gill Sans MT"/>
              </a:rPr>
              <a:t>Unlimited </a:t>
            </a:r>
            <a:r>
              <a:rPr sz="1800" spc="-10" dirty="0">
                <a:latin typeface="Gill Sans MT"/>
                <a:cs typeface="Gill Sans MT"/>
              </a:rPr>
              <a:t>ad-hoc</a:t>
            </a:r>
            <a:r>
              <a:rPr sz="1800" spc="-1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processing</a:t>
            </a:r>
            <a:endParaRPr sz="18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47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25" dirty="0">
                <a:latin typeface="Gill Sans MT"/>
                <a:cs typeface="Gill Sans MT"/>
              </a:rPr>
              <a:t>Output</a:t>
            </a:r>
            <a:r>
              <a:rPr sz="2000" spc="-190" dirty="0">
                <a:latin typeface="Gill Sans MT"/>
                <a:cs typeface="Gill Sans MT"/>
              </a:rPr>
              <a:t> </a:t>
            </a:r>
            <a:r>
              <a:rPr sz="2000" spc="5" dirty="0">
                <a:latin typeface="Gill Sans MT"/>
                <a:cs typeface="Gill Sans MT"/>
              </a:rPr>
              <a:t>is</a:t>
            </a:r>
            <a:r>
              <a:rPr sz="2000" spc="-60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least</a:t>
            </a:r>
            <a:r>
              <a:rPr sz="2000" spc="-3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expensive</a:t>
            </a:r>
            <a:r>
              <a:rPr sz="2000" spc="-180" dirty="0">
                <a:latin typeface="Gill Sans MT"/>
                <a:cs typeface="Gill Sans MT"/>
              </a:rPr>
              <a:t> </a:t>
            </a:r>
            <a:r>
              <a:rPr sz="2000" spc="25" dirty="0">
                <a:latin typeface="Gill Sans MT"/>
                <a:cs typeface="Gill Sans MT"/>
              </a:rPr>
              <a:t>plan</a:t>
            </a:r>
            <a:r>
              <a:rPr sz="2000" spc="-15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(resources)</a:t>
            </a:r>
            <a:r>
              <a:rPr sz="2000" spc="-90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to</a:t>
            </a:r>
            <a:r>
              <a:rPr sz="2000" spc="-3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answer</a:t>
            </a:r>
            <a:r>
              <a:rPr sz="2000" spc="-85" dirty="0">
                <a:latin typeface="Gill Sans MT"/>
                <a:cs typeface="Gill Sans MT"/>
              </a:rPr>
              <a:t> </a:t>
            </a:r>
            <a:r>
              <a:rPr sz="2000" spc="10" dirty="0">
                <a:latin typeface="Gill Sans MT"/>
                <a:cs typeface="Gill Sans MT"/>
              </a:rPr>
              <a:t>request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463</Words>
  <Application>Microsoft Office PowerPoint</Application>
  <PresentationFormat>Custom</PresentationFormat>
  <Paragraphs>169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TERADATA IN THE ENTERPRISE</vt:lpstr>
      <vt:lpstr>TERADATA SCALES LINEARLY</vt:lpstr>
      <vt:lpstr>THE TERADATA DIFFERENCE</vt:lpstr>
      <vt:lpstr>KEY TERADATA DIFFERENTIATORS</vt:lpstr>
      <vt:lpstr>NCR 5400 SERVER VALUE PROP</vt:lpstr>
      <vt:lpstr>NCR 5400 SERVER KEY MESSAGES #2 – ADVANCED CABINET DESIGN</vt:lpstr>
      <vt:lpstr>MPP SYSTEM CONFIGURATION</vt:lpstr>
      <vt:lpstr>TERADATA OPTIMIZER</vt:lpstr>
      <vt:lpstr>DATA PROTECTION (OBJECT LOCKS)</vt:lpstr>
      <vt:lpstr>TERADATA STRUCTURES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Hashu</cp:lastModifiedBy>
  <cp:revision>2</cp:revision>
  <dcterms:created xsi:type="dcterms:W3CDTF">2020-03-26T11:53:22Z</dcterms:created>
  <dcterms:modified xsi:type="dcterms:W3CDTF">2021-03-12T11:40:23Z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LastSaved">
    <vt:filetime>2020-03-26T00:00:00Z</vt:filetime>
  </property>
</Properties>
</file>