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305" r:id="rId4"/>
    <p:sldId id="306" r:id="rId5"/>
    <p:sldId id="314" r:id="rId6"/>
    <p:sldId id="315" r:id="rId7"/>
    <p:sldId id="312" r:id="rId8"/>
    <p:sldId id="313" r:id="rId9"/>
    <p:sldId id="307" r:id="rId10"/>
    <p:sldId id="311" r:id="rId11"/>
    <p:sldId id="31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8" d="100"/>
          <a:sy n="68" d="100"/>
        </p:scale>
        <p:origin x="14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t>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t>1/9/2020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t>1/9/2020</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t>1/9/2020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t>1/9/2020</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t>1/9/2020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t>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echwalla.com/articles/the-advantages-of-db2" TargetMode="External"/><Relationship Id="rId2" Type="http://schemas.openxmlformats.org/officeDocument/2006/relationships/hyperlink" Target="http://pages.cs.wisc.edu/~dbbook/openAccess/thirdEdition/DB2/db2applications.html" TargetMode="External"/><Relationship Id="rId1" Type="http://schemas.openxmlformats.org/officeDocument/2006/relationships/slideLayout" Target="../slideLayouts/slideLayout2.xml"/><Relationship Id="rId5" Type="http://schemas.openxmlformats.org/officeDocument/2006/relationships/hyperlink" Target="https://www.quora.com/Is-there-any-future-in-database-DB2" TargetMode="External"/><Relationship Id="rId4" Type="http://schemas.openxmlformats.org/officeDocument/2006/relationships/hyperlink" Target="https://www.tutorialspoint.com/db2/db2_introduction.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a:t>
            </a:r>
            <a:r>
              <a:rPr lang="en-US" sz="2400" b="1" dirty="0">
                <a:solidFill>
                  <a:srgbClr val="FF0000"/>
                </a:solidFill>
                <a:latin typeface="Palatino Linotype" pitchFamily="18" charset="0"/>
              </a:rPr>
              <a:t>Data Base Management System</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a:t>
            </a:r>
            <a:r>
              <a:rPr lang="en-US" sz="2400" b="1" dirty="0">
                <a:solidFill>
                  <a:srgbClr val="7030A0"/>
                </a:solidFill>
                <a:latin typeface="Palatino Linotype" pitchFamily="18" charset="0"/>
              </a:rPr>
              <a:t>IBM DB2</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1.Deshmukh.P                                        210618104011</a:t>
            </a:r>
          </a:p>
          <a:p>
            <a:pPr algn="l"/>
            <a:r>
              <a:rPr lang="en-US" sz="2000" b="1" dirty="0">
                <a:solidFill>
                  <a:schemeClr val="tx1"/>
                </a:solidFill>
                <a:latin typeface="Palatino Linotype" pitchFamily="18" charset="0"/>
              </a:rPr>
              <a:t>	2.Aravindar.G.D                                     210618104004</a:t>
            </a:r>
          </a:p>
          <a:p>
            <a:pPr algn="l"/>
            <a:r>
              <a:rPr lang="en-US" sz="2000" b="1" dirty="0">
                <a:solidFill>
                  <a:schemeClr val="tx1"/>
                </a:solidFill>
                <a:latin typeface="Palatino Linotype" pitchFamily="18" charset="0"/>
              </a:rPr>
              <a:t>	3.Mohamad </a:t>
            </a:r>
            <a:r>
              <a:rPr lang="en-US" sz="2000" b="1" dirty="0" err="1">
                <a:solidFill>
                  <a:schemeClr val="tx1"/>
                </a:solidFill>
                <a:latin typeface="Palatino Linotype" pitchFamily="18" charset="0"/>
              </a:rPr>
              <a:t>Ameer.A</a:t>
            </a:r>
            <a:r>
              <a:rPr lang="en-US" sz="2000" b="1" dirty="0">
                <a:solidFill>
                  <a:schemeClr val="tx1"/>
                </a:solidFill>
                <a:latin typeface="Palatino Linotype" pitchFamily="18" charset="0"/>
              </a:rPr>
              <a:t>                            210618104029</a:t>
            </a:r>
          </a:p>
          <a:p>
            <a:pPr algn="l"/>
            <a:r>
              <a:rPr lang="en-US" sz="2000" b="1" dirty="0">
                <a:solidFill>
                  <a:schemeClr val="tx1"/>
                </a:solidFill>
                <a:latin typeface="Palatino Linotype" pitchFamily="18" charset="0"/>
              </a:rPr>
              <a:t>	4.Ajith.S                                                   210618104003</a:t>
            </a:r>
          </a:p>
          <a:p>
            <a:pPr algn="l"/>
            <a:r>
              <a:rPr lang="en-US" sz="2000" b="1" dirty="0">
                <a:solidFill>
                  <a:schemeClr val="tx1"/>
                </a:solidFill>
                <a:latin typeface="Palatino Linotype" pitchFamily="18" charset="0"/>
              </a:rPr>
              <a:t>              5.Sanjeev                                                  210618104042</a:t>
            </a:r>
          </a:p>
          <a:p>
            <a:pPr algn="l"/>
            <a:r>
              <a:rPr lang="en-US" sz="2000" b="1" dirty="0">
                <a:solidFill>
                  <a:schemeClr val="tx1"/>
                </a:solidFill>
                <a:latin typeface="Palatino Linotype" pitchFamily="18" charset="0"/>
              </a:rPr>
              <a:t>              6.Pradeep                                                  210618104033</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F993296E-B523-47A8-BEDB-E5FFD519EB02}"/>
              </a:ext>
            </a:extLst>
          </p:cNvPr>
          <p:cNvPicPr/>
          <p:nvPr/>
        </p:nvPicPr>
        <p:blipFill>
          <a:blip r:embed="rId4">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solidFill>
                  <a:srgbClr val="92D050"/>
                </a:solidFill>
                <a:latin typeface="Palatino Linotype" pitchFamily="18" charset="0"/>
              </a:rPr>
              <a:t>Applications</a:t>
            </a:r>
            <a:endParaRPr lang="en-US" b="1" dirty="0">
              <a:latin typeface="Palatino Linotype" pitchFamily="18" charset="0"/>
            </a:endParaRPr>
          </a:p>
        </p:txBody>
      </p:sp>
      <p:sp>
        <p:nvSpPr>
          <p:cNvPr id="3" name="Content Placeholder 2"/>
          <p:cNvSpPr>
            <a:spLocks noGrp="1"/>
          </p:cNvSpPr>
          <p:nvPr>
            <p:ph idx="1"/>
          </p:nvPr>
        </p:nvSpPr>
        <p:spPr>
          <a:xfrm>
            <a:off x="457200" y="1447800"/>
            <a:ext cx="8229600" cy="4800600"/>
          </a:xfrm>
        </p:spPr>
        <p:txBody>
          <a:bodyPr>
            <a:normAutofit/>
          </a:bodyPr>
          <a:lstStyle/>
          <a:p>
            <a:r>
              <a:rPr lang="en-US" sz="2000">
                <a:latin typeface="Palatino Linotype" pitchFamily="18" charset="0"/>
              </a:rPr>
              <a:t>The Internet Bookshop</a:t>
            </a:r>
          </a:p>
          <a:p>
            <a:endParaRPr lang="en-US" sz="2000">
              <a:latin typeface="Palatino Linotype" pitchFamily="18" charset="0"/>
            </a:endParaRPr>
          </a:p>
          <a:p>
            <a:r>
              <a:rPr lang="en-US" sz="2000">
                <a:latin typeface="Palatino Linotype" pitchFamily="18" charset="0"/>
              </a:rPr>
              <a:t>The Student Registrar</a:t>
            </a:r>
          </a:p>
          <a:p>
            <a:endParaRPr lang="en-US" sz="2000">
              <a:latin typeface="Palatino Linotype" pitchFamily="18" charset="0"/>
            </a:endParaRPr>
          </a:p>
          <a:p>
            <a:r>
              <a:rPr lang="en-US" sz="2000">
                <a:latin typeface="Palatino Linotype" pitchFamily="18" charset="0"/>
              </a:rPr>
              <a:t>The Internet Airline</a:t>
            </a:r>
          </a:p>
          <a:p>
            <a:endParaRPr lang="en-US" sz="2000">
              <a:latin typeface="Palatino Linotype" pitchFamily="18" charset="0"/>
            </a:endParaRPr>
          </a:p>
          <a:p>
            <a:r>
              <a:rPr lang="en-US" sz="2000">
                <a:latin typeface="Palatino Linotype" pitchFamily="18" charset="0"/>
              </a:rPr>
              <a:t>The Online Pharmacy</a:t>
            </a:r>
          </a:p>
          <a:p>
            <a:endParaRPr lang="en-US" sz="2000">
              <a:latin typeface="Palatino Linotype" pitchFamily="18" charset="0"/>
            </a:endParaRPr>
          </a:p>
          <a:p>
            <a:pPr marL="0" indent="0">
              <a:buNone/>
            </a:pPr>
            <a:endParaRPr lang="en-US" sz="2000">
              <a:latin typeface="Palatino Linotype" pitchFamily="18" charset="0"/>
            </a:endParaRPr>
          </a:p>
          <a:p>
            <a:pPr marL="0" indent="0">
              <a:buNone/>
            </a:pPr>
            <a:endParaRPr lang="en-US" sz="2000">
              <a:latin typeface="Palatino Linotype" pitchFamily="18" charset="0"/>
            </a:endParaRPr>
          </a:p>
          <a:p>
            <a:pPr marL="0" indent="0">
              <a:buNone/>
            </a:pPr>
            <a:endParaRPr lang="en-US" sz="2000">
              <a:latin typeface="Palatino Linotype" pitchFamily="18" charset="0"/>
            </a:endParaRPr>
          </a:p>
          <a:p>
            <a:pPr marL="0" indent="0">
              <a:buNone/>
            </a:pPr>
            <a:endParaRPr lang="en-US" sz="200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631626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457200" y="1329397"/>
            <a:ext cx="8229600" cy="4800600"/>
          </a:xfrm>
        </p:spPr>
        <p:txBody>
          <a:bodyPr>
            <a:normAutofit/>
          </a:bodyPr>
          <a:lstStyle/>
          <a:p>
            <a:r>
              <a:rPr lang="en-IN" sz="2000" dirty="0">
                <a:hlinkClick r:id="rId2"/>
              </a:rPr>
              <a:t>http://pages.cs.wisc.edu/~dbbook/openAccess/thirdEdition/DB2/db2applications.html</a:t>
            </a:r>
            <a:endParaRPr lang="en-IN" sz="2000" dirty="0"/>
          </a:p>
          <a:p>
            <a:endParaRPr lang="en-IN" sz="2000" dirty="0">
              <a:latin typeface="Palatino Linotype" pitchFamily="18" charset="0"/>
            </a:endParaRPr>
          </a:p>
          <a:p>
            <a:r>
              <a:rPr lang="en-IN" sz="2000" dirty="0">
                <a:hlinkClick r:id="rId3"/>
              </a:rPr>
              <a:t>https://www.techwalla.com/articles/the-advantages-of-db2</a:t>
            </a:r>
            <a:endParaRPr lang="en-IN" sz="2000" dirty="0"/>
          </a:p>
          <a:p>
            <a:endParaRPr lang="en-IN" sz="2000" dirty="0">
              <a:latin typeface="Palatino Linotype" pitchFamily="18" charset="0"/>
            </a:endParaRPr>
          </a:p>
          <a:p>
            <a:r>
              <a:rPr lang="en-IN" sz="2000" dirty="0">
                <a:hlinkClick r:id="rId4"/>
              </a:rPr>
              <a:t>https://www.tutorialspoint.com/db2/db2_introduction.htm</a:t>
            </a:r>
            <a:endParaRPr lang="en-IN" sz="2000" dirty="0"/>
          </a:p>
          <a:p>
            <a:endParaRPr lang="en-IN" sz="2000" dirty="0">
              <a:latin typeface="Palatino Linotype" pitchFamily="18" charset="0"/>
            </a:endParaRPr>
          </a:p>
          <a:p>
            <a:r>
              <a:rPr lang="en-IN" sz="2000">
                <a:hlinkClick r:id="rId5"/>
              </a:rPr>
              <a:t>https://www.quora.com/Is-there-any-future-in-database-DB2</a:t>
            </a: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Palatino Linotype" pitchFamily="18" charset="0"/>
              </a:rPr>
              <a:t>Objective</a:t>
            </a:r>
            <a:endParaRPr lang="en-US" sz="2800"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r>
              <a:rPr lang="en-US" sz="2000" dirty="0">
                <a:latin typeface="Palatino Linotype" pitchFamily="18" charset="0"/>
                <a:cs typeface="Times New Roman" pitchFamily="18" charset="0"/>
              </a:rPr>
              <a:t>It  is  RDBMS </a:t>
            </a:r>
          </a:p>
          <a:p>
            <a:pPr algn="just">
              <a:lnSpc>
                <a:spcPct val="150000"/>
              </a:lnSpc>
            </a:pPr>
            <a:endParaRPr lang="en-IN" sz="2000" dirty="0"/>
          </a:p>
          <a:p>
            <a:pPr algn="just">
              <a:lnSpc>
                <a:spcPct val="150000"/>
              </a:lnSpc>
            </a:pPr>
            <a:r>
              <a:rPr lang="en-IN" sz="2000" dirty="0"/>
              <a:t>IBM DB2 was specially created to support features of Business Intelligence directly in the database. These abilities include data mining, ETL, OLAP and other advanced space features of analysis and statistics.</a:t>
            </a:r>
          </a:p>
          <a:p>
            <a:pPr algn="just">
              <a:lnSpc>
                <a:spcPct val="150000"/>
              </a:lnSpc>
            </a:pPr>
            <a:endParaRPr lang="en-IN" sz="2000" dirty="0">
              <a:latin typeface="Palatino Linotype" pitchFamily="18" charset="0"/>
              <a:cs typeface="Times New Roman" pitchFamily="18" charset="0"/>
            </a:endParaRPr>
          </a:p>
          <a:p>
            <a:pPr algn="just">
              <a:lnSpc>
                <a:spcPct val="150000"/>
              </a:lnSpc>
            </a:pPr>
            <a:r>
              <a:rPr lang="en-IN" sz="2000" dirty="0"/>
              <a:t>Much larger database files can be accommodated.</a:t>
            </a: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sz="2000" dirty="0">
                <a:latin typeface="Palatino Linotype" pitchFamily="18" charset="0"/>
                <a:cs typeface="Times New Roman" pitchFamily="18" charset="0"/>
              </a:rPr>
              <a:t>To Design/ Analyze/ Evaluate</a:t>
            </a: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3600" b="1" dirty="0">
                <a:solidFill>
                  <a:srgbClr val="00B050"/>
                </a:solidFill>
                <a:latin typeface="Palatino Linotype" pitchFamily="18" charset="0"/>
              </a:rPr>
              <a:t>Database Architecture</a:t>
            </a:r>
          </a:p>
        </p:txBody>
      </p:sp>
      <p:sp>
        <p:nvSpPr>
          <p:cNvPr id="3" name="Content Placeholder 2"/>
          <p:cNvSpPr>
            <a:spLocks noGrp="1"/>
          </p:cNvSpPr>
          <p:nvPr>
            <p:ph sz="quarter" idx="1"/>
          </p:nvPr>
        </p:nvSpPr>
        <p:spPr>
          <a:xfrm>
            <a:off x="152400" y="1020762"/>
            <a:ext cx="9002661" cy="4954901"/>
          </a:xfrm>
        </p:spPr>
        <p:txBody>
          <a:bodyPr>
            <a:normAutofit/>
          </a:bodyPr>
          <a:lstStyle/>
          <a:p>
            <a:pPr marL="0" indent="0">
              <a:buNone/>
            </a:pPr>
            <a:r>
              <a:rPr lang="en-US" sz="2400" dirty="0">
                <a:solidFill>
                  <a:schemeClr val="accent4">
                    <a:lumMod val="75000"/>
                  </a:schemeClr>
                </a:solidFill>
                <a:latin typeface="Palatino Linotype" pitchFamily="18" charset="0"/>
              </a:rPr>
              <a:t>Buffer Pool</a:t>
            </a:r>
            <a:r>
              <a:rPr lang="en-US" sz="2000" dirty="0">
                <a:latin typeface="Palatino Linotype" pitchFamily="18" charset="0"/>
              </a:rPr>
              <a:t>:</a:t>
            </a:r>
          </a:p>
          <a:p>
            <a:pPr marL="0" indent="0">
              <a:buNone/>
            </a:pPr>
            <a:r>
              <a:rPr lang="en-US" sz="2000" dirty="0">
                <a:latin typeface="Palatino Linotype" pitchFamily="18" charset="0"/>
              </a:rPr>
              <a:t>                   </a:t>
            </a:r>
            <a:r>
              <a:rPr lang="en-IN" sz="1800" dirty="0"/>
              <a:t>The </a:t>
            </a:r>
            <a:r>
              <a:rPr lang="en-IN" sz="1800" dirty="0" err="1"/>
              <a:t>bufferpool</a:t>
            </a:r>
            <a:r>
              <a:rPr lang="en-IN" sz="1800" dirty="0"/>
              <a:t> is portion of a main memory space which is allocated by the database manager. The purpose of </a:t>
            </a:r>
            <a:r>
              <a:rPr lang="en-IN" sz="1800" dirty="0" err="1"/>
              <a:t>bufferpools</a:t>
            </a:r>
            <a:r>
              <a:rPr lang="en-IN" sz="1800" dirty="0"/>
              <a:t> is to cache table and index data from disk. All databases have their own </a:t>
            </a:r>
            <a:r>
              <a:rPr lang="en-IN" sz="1800" dirty="0" err="1"/>
              <a:t>bufferpools</a:t>
            </a:r>
            <a:r>
              <a:rPr lang="en-IN" sz="1800" dirty="0"/>
              <a:t>.</a:t>
            </a:r>
            <a:endParaRPr lang="en-US" sz="2400" dirty="0">
              <a:solidFill>
                <a:schemeClr val="accent4">
                  <a:lumMod val="75000"/>
                </a:schemeClr>
              </a:solidFill>
              <a:latin typeface="Palatino Linotype" pitchFamily="18" charset="0"/>
            </a:endParaRPr>
          </a:p>
          <a:p>
            <a:pPr marL="0" indent="0">
              <a:buNone/>
            </a:pPr>
            <a:r>
              <a:rPr lang="en-US" sz="2400" dirty="0">
                <a:solidFill>
                  <a:schemeClr val="accent4">
                    <a:lumMod val="75000"/>
                  </a:schemeClr>
                </a:solidFill>
                <a:latin typeface="Palatino Linotype" pitchFamily="18" charset="0"/>
              </a:rPr>
              <a:t>Table Space:</a:t>
            </a:r>
          </a:p>
          <a:p>
            <a:pPr marL="0" indent="0">
              <a:buNone/>
            </a:pPr>
            <a:r>
              <a:rPr lang="en-US" sz="2000" dirty="0">
                <a:latin typeface="Palatino Linotype" pitchFamily="18" charset="0"/>
              </a:rPr>
              <a:t>           </a:t>
            </a:r>
            <a:r>
              <a:rPr lang="en-IN" sz="1800" dirty="0"/>
              <a:t>A table space is a storage structure, it contains tables, indexes, large objects, and long data. It can be used to organize data in a database into logical storage group which is related with where data stored on a system. </a:t>
            </a:r>
            <a:endParaRPr lang="en-US" sz="1800" dirty="0">
              <a:latin typeface="Palatino Linotype" pitchFamily="18" charset="0"/>
            </a:endParaRPr>
          </a:p>
          <a:p>
            <a:pPr marL="0" indent="0">
              <a:buNone/>
            </a:pPr>
            <a:r>
              <a:rPr lang="en-US" sz="2400" dirty="0">
                <a:solidFill>
                  <a:srgbClr val="7030A0"/>
                </a:solidFill>
                <a:latin typeface="Palatino Linotype" pitchFamily="18" charset="0"/>
              </a:rPr>
              <a:t>Logs:</a:t>
            </a:r>
          </a:p>
          <a:p>
            <a:pPr marL="0" indent="0">
              <a:buNone/>
            </a:pPr>
            <a:r>
              <a:rPr lang="en-US" sz="2000" dirty="0">
                <a:latin typeface="Palatino Linotype" pitchFamily="18" charset="0"/>
              </a:rPr>
              <a:t>        </a:t>
            </a:r>
            <a:r>
              <a:rPr lang="en-IN" sz="1900" dirty="0"/>
              <a:t>All databases have logs associated with them. These logs keep records of database changes. If a database needs to be restored to a point beyond the last full, offline backup, logs are required to roll the data forward to the point of failure.</a:t>
            </a:r>
          </a:p>
          <a:p>
            <a:pPr marL="0" indent="0">
              <a:buNone/>
            </a:pPr>
            <a:r>
              <a:rPr lang="en-US" sz="2400" dirty="0">
                <a:solidFill>
                  <a:srgbClr val="7030A0"/>
                </a:solidFill>
                <a:latin typeface="Palatino Linotype" pitchFamily="18" charset="0"/>
              </a:rPr>
              <a:t>Storage Groups:</a:t>
            </a:r>
          </a:p>
          <a:p>
            <a:pPr marL="0" indent="0">
              <a:buNone/>
            </a:pPr>
            <a:r>
              <a:rPr lang="en-US" sz="1900" dirty="0">
                <a:latin typeface="Palatino Linotype" pitchFamily="18" charset="0"/>
              </a:rPr>
              <a:t>                     </a:t>
            </a:r>
            <a:r>
              <a:rPr lang="en-IN" sz="1900" dirty="0"/>
              <a:t>A set of Storage paths to store database table or objects, is a storage group.</a:t>
            </a:r>
            <a:endParaRPr lang="en-US" sz="19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endParaRPr lang="en-US" sz="2400" b="1" dirty="0">
              <a:latin typeface="Palatino Linotype" pitchFamily="18" charset="0"/>
            </a:endParaRP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8" name="Picture 2" descr="Database Architecture">
            <a:extLst>
              <a:ext uri="{FF2B5EF4-FFF2-40B4-BE49-F238E27FC236}">
                <a16:creationId xmlns:a16="http://schemas.microsoft.com/office/drawing/2014/main" id="{8C97D9B1-41C6-4072-A5EB-26CF6F5C1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020762"/>
            <a:ext cx="5715000" cy="530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solidFill>
                  <a:srgbClr val="00B050"/>
                </a:solidFill>
                <a:latin typeface="Palatino Linotype" pitchFamily="18" charset="0"/>
              </a:rPr>
              <a:t>Security Database</a:t>
            </a:r>
          </a:p>
        </p:txBody>
      </p:sp>
      <p:sp>
        <p:nvSpPr>
          <p:cNvPr id="3" name="Content Placeholder 2"/>
          <p:cNvSpPr>
            <a:spLocks noGrp="1"/>
          </p:cNvSpPr>
          <p:nvPr>
            <p:ph sz="quarter" idx="1"/>
          </p:nvPr>
        </p:nvSpPr>
        <p:spPr>
          <a:xfrm>
            <a:off x="167130" y="1094715"/>
            <a:ext cx="9002661" cy="5410200"/>
          </a:xfrm>
        </p:spPr>
        <p:txBody>
          <a:bodyPr>
            <a:normAutofit/>
          </a:bodyPr>
          <a:lstStyle/>
          <a:p>
            <a:pPr marL="0" indent="0">
              <a:buNone/>
            </a:pPr>
            <a:r>
              <a:rPr lang="en-IN" dirty="0">
                <a:solidFill>
                  <a:srgbClr val="7030A0"/>
                </a:solidFill>
              </a:rPr>
              <a:t>Authentication:</a:t>
            </a:r>
          </a:p>
          <a:p>
            <a:pPr marL="0" indent="0">
              <a:buNone/>
            </a:pPr>
            <a:r>
              <a:rPr lang="en-IN" sz="2000" dirty="0"/>
              <a:t>Authentication is the process of confirming that a user logs in only in accordance with the rights to perform the activities he is authorized to perform. User authentication can be performed at operating system level or database level itself. By using authentication tools for biometrics such as retina and figure prints are in use to keep the database from hackers or malicious users.</a:t>
            </a:r>
          </a:p>
          <a:p>
            <a:pPr marL="0" indent="0">
              <a:buNone/>
            </a:pPr>
            <a:endParaRPr lang="en-IN" sz="2000" dirty="0"/>
          </a:p>
          <a:p>
            <a:pPr marL="0" indent="0">
              <a:buNone/>
            </a:pPr>
            <a:r>
              <a:rPr lang="en-IN" dirty="0">
                <a:solidFill>
                  <a:srgbClr val="7030A0"/>
                </a:solidFill>
              </a:rPr>
              <a:t>Authorization:</a:t>
            </a:r>
          </a:p>
          <a:p>
            <a:pPr marL="0" indent="0">
              <a:buNone/>
            </a:pPr>
            <a:r>
              <a:rPr lang="en-IN" sz="2200" dirty="0"/>
              <a:t>You can access the DB2 Database and its functionality within the DB2 database system, which is managed by the DB2 Database manager. Authorization is a process managed by the DB2 Database manager. The manager obtains information about the current authenticated user, that indicates which database operation the user can perform or access.</a:t>
            </a:r>
          </a:p>
          <a:p>
            <a:pPr marL="0" indent="0">
              <a:buNone/>
            </a:pPr>
            <a:endParaRPr lang="en-IN" sz="2000" dirty="0"/>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solidFill>
                  <a:srgbClr val="00B050"/>
                </a:solidFill>
                <a:latin typeface="Palatino Linotype" pitchFamily="18" charset="0"/>
              </a:rPr>
              <a:t>Built-in-Data Types</a:t>
            </a:r>
            <a:endParaRPr lang="en-US" b="1" dirty="0">
              <a:latin typeface="Palatino Linotype" pitchFamily="18" charset="0"/>
            </a:endParaRPr>
          </a:p>
        </p:txBody>
      </p:sp>
      <p:sp>
        <p:nvSpPr>
          <p:cNvPr id="3" name="Content Placeholder 2"/>
          <p:cNvSpPr>
            <a:spLocks noGrp="1"/>
          </p:cNvSpPr>
          <p:nvPr>
            <p:ph sz="quarter" idx="1"/>
          </p:nvPr>
        </p:nvSpPr>
        <p:spPr>
          <a:xfrm>
            <a:off x="152400" y="1128712"/>
            <a:ext cx="9002661" cy="5410200"/>
          </a:xfrm>
        </p:spPr>
        <p:txBody>
          <a:bodyPr>
            <a:normAutofit/>
          </a:bodyPr>
          <a:lstStyle/>
          <a:p>
            <a:r>
              <a:rPr lang="en-IN" dirty="0">
                <a:latin typeface="Times New Roman" panose="02020603050405020304" pitchFamily="18" charset="0"/>
                <a:cs typeface="Times New Roman" panose="02020603050405020304" pitchFamily="18" charset="0"/>
              </a:rPr>
              <a:t>Datetime</a:t>
            </a:r>
          </a:p>
          <a:p>
            <a:r>
              <a:rPr lang="en-IN" dirty="0">
                <a:latin typeface="Times New Roman" panose="02020603050405020304" pitchFamily="18" charset="0"/>
                <a:cs typeface="Times New Roman" panose="02020603050405020304" pitchFamily="18" charset="0"/>
              </a:rPr>
              <a:t>String</a:t>
            </a:r>
          </a:p>
          <a:p>
            <a:r>
              <a:rPr lang="en-IN" dirty="0">
                <a:latin typeface="Times New Roman" panose="02020603050405020304" pitchFamily="18" charset="0"/>
                <a:cs typeface="Times New Roman" panose="02020603050405020304" pitchFamily="18" charset="0"/>
              </a:rPr>
              <a:t>CHAR </a:t>
            </a:r>
          </a:p>
          <a:p>
            <a:r>
              <a:rPr lang="en-IN" dirty="0">
                <a:latin typeface="Times New Roman" panose="02020603050405020304" pitchFamily="18" charset="0"/>
                <a:cs typeface="Times New Roman" panose="02020603050405020304" pitchFamily="18" charset="0"/>
              </a:rPr>
              <a:t>VARCHAR</a:t>
            </a:r>
          </a:p>
          <a:p>
            <a:r>
              <a:rPr lang="en-IN" dirty="0">
                <a:latin typeface="Times New Roman" panose="02020603050405020304" pitchFamily="18" charset="0"/>
                <a:cs typeface="Times New Roman" panose="02020603050405020304" pitchFamily="18" charset="0"/>
              </a:rPr>
              <a:t>BOOLEAN</a:t>
            </a:r>
          </a:p>
          <a:p>
            <a:r>
              <a:rPr lang="en-IN" dirty="0">
                <a:latin typeface="Times New Roman" panose="02020603050405020304" pitchFamily="18" charset="0"/>
                <a:cs typeface="Times New Roman" panose="02020603050405020304" pitchFamily="18" charset="0"/>
              </a:rPr>
              <a:t>Binary integer</a:t>
            </a:r>
          </a:p>
          <a:p>
            <a:r>
              <a:rPr lang="en-IN" dirty="0">
                <a:latin typeface="Times New Roman" panose="02020603050405020304" pitchFamily="18" charset="0"/>
                <a:cs typeface="Times New Roman" panose="02020603050405020304" pitchFamily="18" charset="0"/>
              </a:rPr>
              <a:t>Decimal</a:t>
            </a:r>
            <a:endParaRPr lang="en-US"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solidFill>
                  <a:srgbClr val="00B050"/>
                </a:solidFill>
                <a:latin typeface="Palatino Linotype" pitchFamily="18" charset="0"/>
              </a:rPr>
              <a:t>DB2 with XML</a:t>
            </a:r>
          </a:p>
        </p:txBody>
      </p:sp>
      <p:sp>
        <p:nvSpPr>
          <p:cNvPr id="3" name="Content Placeholder 2"/>
          <p:cNvSpPr>
            <a:spLocks noGrp="1"/>
          </p:cNvSpPr>
          <p:nvPr>
            <p:ph sz="quarter" idx="1"/>
          </p:nvPr>
        </p:nvSpPr>
        <p:spPr>
          <a:xfrm>
            <a:off x="157089" y="2057400"/>
            <a:ext cx="9002661" cy="5410200"/>
          </a:xfrm>
        </p:spPr>
        <p:txBody>
          <a:bodyPr>
            <a:normAutofit/>
          </a:bodyPr>
          <a:lstStyle/>
          <a:p>
            <a:pPr marL="0" indent="0">
              <a:buNone/>
            </a:pPr>
            <a:r>
              <a:rPr lang="en-IN" sz="2800" dirty="0" err="1">
                <a:latin typeface="Times New Roman" panose="02020603050405020304" pitchFamily="18" charset="0"/>
                <a:cs typeface="Times New Roman" panose="02020603050405020304" pitchFamily="18" charset="0"/>
              </a:rPr>
              <a:t>PureXML</a:t>
            </a:r>
            <a:r>
              <a:rPr lang="en-IN" sz="2800" dirty="0">
                <a:latin typeface="Times New Roman" panose="02020603050405020304" pitchFamily="18" charset="0"/>
                <a:cs typeface="Times New Roman" panose="02020603050405020304" pitchFamily="18" charset="0"/>
              </a:rPr>
              <a:t> feature allows you to store well-formed XML documents in columns of database tables. Those columns have XML database. Data is kept in its native hierarchical form by storing XML data in XML column. The stored XML data can be accessed and managed by DB2 database server functionality. The storage of XML data in its native hierarchical form enables efficient search, retrieval, and update of XML. To update a value in XML data, you need to use XQuery, SQL or combination of both.</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b="1" dirty="0">
                <a:solidFill>
                  <a:srgbClr val="00B050"/>
                </a:solidFill>
                <a:latin typeface="Palatino Linotype" pitchFamily="18" charset="0"/>
              </a:rPr>
              <a:t>Advantages of DB2</a:t>
            </a: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1/9/2020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11" name="Content Placeholder 10">
            <a:extLst>
              <a:ext uri="{FF2B5EF4-FFF2-40B4-BE49-F238E27FC236}">
                <a16:creationId xmlns:a16="http://schemas.microsoft.com/office/drawing/2014/main" id="{CF2A94CC-47E7-4F89-9181-B1E30DA2007F}"/>
              </a:ext>
            </a:extLst>
          </p:cNvPr>
          <p:cNvSpPr>
            <a:spLocks noGrp="1"/>
          </p:cNvSpPr>
          <p:nvPr>
            <p:ph idx="1"/>
          </p:nvPr>
        </p:nvSpPr>
        <p:spPr/>
        <p:txBody>
          <a:bodyPr/>
          <a:lstStyle/>
          <a:p>
            <a:r>
              <a:rPr lang="en-IN" sz="2400" dirty="0"/>
              <a:t>Error Processing</a:t>
            </a:r>
            <a:r>
              <a:rPr lang="en-IN" dirty="0"/>
              <a:t>:</a:t>
            </a:r>
          </a:p>
          <a:p>
            <a:r>
              <a:rPr lang="en-IN" sz="2000" dirty="0"/>
              <a:t>                  The code returns </a:t>
            </a:r>
          </a:p>
          <a:p>
            <a:r>
              <a:rPr lang="en-IN" sz="2000" dirty="0"/>
              <a:t>                              0 - successful execution</a:t>
            </a:r>
          </a:p>
          <a:p>
            <a:r>
              <a:rPr lang="en-IN" sz="2000" dirty="0"/>
              <a:t>  positive number  -successful execution with one or more processing</a:t>
            </a:r>
          </a:p>
          <a:p>
            <a:r>
              <a:rPr lang="en-IN" sz="2000" dirty="0"/>
              <a:t>  negative number -unsuccessful execution with errors</a:t>
            </a:r>
          </a:p>
          <a:p>
            <a:endParaRPr lang="en-IN" sz="2000" dirty="0"/>
          </a:p>
          <a:p>
            <a:r>
              <a:rPr lang="en-IN" sz="2400" dirty="0"/>
              <a:t>Much larger database files can be accommodated.</a:t>
            </a:r>
          </a:p>
          <a:p>
            <a:endParaRPr lang="en-IN" sz="2400" dirty="0"/>
          </a:p>
          <a:p>
            <a:r>
              <a:rPr lang="en-IN" sz="2400" dirty="0"/>
              <a:t>Multiple Platform Support</a:t>
            </a:r>
          </a:p>
          <a:p>
            <a:endParaRPr lang="en-IN" sz="2400" dirty="0"/>
          </a:p>
        </p:txBody>
      </p:sp>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a:bodyPr>
          <a:lstStyle/>
          <a:p>
            <a:r>
              <a:rPr lang="en-IN" sz="2800" dirty="0"/>
              <a:t>DB2 is the lowest-scoring of the major brands of commercial RDBMS, but it's not dead yet. DB2 has an advantage that it has the best support for the impressive IBM POWER8 server architecture. I expect it to continue to hold a steady but small market share for 10-20 more years.</a:t>
            </a:r>
            <a:endParaRPr lang="en-US" sz="28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1/9/2020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9</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3348553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TotalTime>
  <Words>781</Words>
  <Application>Microsoft Office PowerPoint</Application>
  <PresentationFormat>On-screen Show (4:3)</PresentationFormat>
  <Paragraphs>120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Palatino Linotype</vt:lpstr>
      <vt:lpstr>Times New Roman</vt:lpstr>
      <vt:lpstr>Office Theme</vt:lpstr>
      <vt:lpstr>  Subject Name :Data Base Management System  Presentation  Title: IBM DB2 </vt:lpstr>
      <vt:lpstr>Objective</vt:lpstr>
      <vt:lpstr>Database Architecture</vt:lpstr>
      <vt:lpstr>PowerPoint Presentation</vt:lpstr>
      <vt:lpstr>Security Database</vt:lpstr>
      <vt:lpstr>Built-in-Data Types</vt:lpstr>
      <vt:lpstr>DB2 with XML</vt:lpstr>
      <vt:lpstr>Advantages of DB2</vt:lpstr>
      <vt:lpstr>Result &amp; Discussion</vt:lpstr>
      <vt:lpstr>Applications</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Dell</cp:lastModifiedBy>
  <cp:revision>117</cp:revision>
  <dcterms:created xsi:type="dcterms:W3CDTF">2015-04-07T04:42:07Z</dcterms:created>
  <dcterms:modified xsi:type="dcterms:W3CDTF">2020-01-09T16:01:37Z</dcterms:modified>
</cp:coreProperties>
</file>