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1635" autoAdjust="0"/>
  </p:normalViewPr>
  <p:slideViewPr>
    <p:cSldViewPr>
      <p:cViewPr varScale="1">
        <p:scale>
          <a:sx n="86" d="100"/>
          <a:sy n="86" d="100"/>
        </p:scale>
        <p:origin x="13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1/9/2020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1/9/2020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1/9/2020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cholar.google.com/scholar?as_q=Web+Application+Testing%3A+A+Review+on+Tools%2C+Techniques+and+State+of+Art&amp;as_occt=title&amp;hl=en&amp;as_sdt=0%2C3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p.com/products/powerdesigner-data-modeling-tools.html" TargetMode="External"/><Relationship Id="rId2" Type="http://schemas.openxmlformats.org/officeDocument/2006/relationships/hyperlink" Target="file:///F:\MIS%20Class%202\MIS%20330\330Lecture\DB%20CASE\How_DBcasetool_Work.htm" TargetMode="External"/><Relationship Id="rId1" Type="http://schemas.openxmlformats.org/officeDocument/2006/relationships/slideLayout" Target="../slideLayouts/slideLayout2.xml"/><Relationship Id="rId4" Type="http://schemas.openxmlformats.org/officeDocument/2006/relationships/hyperlink" Target="http://www.oracle.com/technetwork/developer-tools/datamodeler/overview/index.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:Data Base Management System</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Entity </a:t>
            </a:r>
            <a:r>
              <a:rPr lang="en-US" sz="2400" b="1" dirty="0" err="1">
                <a:solidFill>
                  <a:schemeClr val="accent2"/>
                </a:solidFill>
                <a:latin typeface="Palatino Linotype" pitchFamily="18" charset="0"/>
              </a:rPr>
              <a:t>Relarionship</a:t>
            </a:r>
            <a:r>
              <a:rPr lang="en-US" sz="2400" b="1" dirty="0">
                <a:solidFill>
                  <a:schemeClr val="accent2"/>
                </a:solidFill>
                <a:latin typeface="Palatino Linotype" pitchFamily="18" charset="0"/>
              </a:rPr>
              <a:t>  Diagram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 Adhwaitha Jasmith                            210618104002</a:t>
            </a:r>
          </a:p>
          <a:p>
            <a:pPr algn="l"/>
            <a:r>
              <a:rPr lang="en-US" sz="2000" b="1" dirty="0">
                <a:solidFill>
                  <a:schemeClr val="tx1"/>
                </a:solidFill>
                <a:latin typeface="Palatino Linotype" pitchFamily="18" charset="0"/>
              </a:rPr>
              <a:t>	2. B. </a:t>
            </a:r>
            <a:r>
              <a:rPr lang="en-US" sz="2000" b="1" dirty="0" err="1">
                <a:solidFill>
                  <a:schemeClr val="tx1"/>
                </a:solidFill>
                <a:latin typeface="Palatino Linotype" pitchFamily="18" charset="0"/>
              </a:rPr>
              <a:t>Sharu</a:t>
            </a:r>
            <a:r>
              <a:rPr lang="en-US" sz="2000" b="1" dirty="0">
                <a:solidFill>
                  <a:schemeClr val="tx1"/>
                </a:solidFill>
                <a:latin typeface="Palatino Linotype" pitchFamily="18" charset="0"/>
              </a:rPr>
              <a:t> </a:t>
            </a:r>
            <a:r>
              <a:rPr lang="en-US" sz="2000" b="1" dirty="0" err="1">
                <a:solidFill>
                  <a:schemeClr val="tx1"/>
                </a:solidFill>
                <a:latin typeface="Palatino Linotype" pitchFamily="18" charset="0"/>
              </a:rPr>
              <a:t>Bency</a:t>
            </a:r>
            <a:r>
              <a:rPr lang="en-US" sz="2000" b="1" dirty="0">
                <a:solidFill>
                  <a:schemeClr val="tx1"/>
                </a:solidFill>
                <a:latin typeface="Palatino Linotype" pitchFamily="18" charset="0"/>
              </a:rPr>
              <a:t>                                    210618104047</a:t>
            </a:r>
          </a:p>
          <a:p>
            <a:pPr algn="l"/>
            <a:r>
              <a:rPr lang="en-US" sz="2000" b="1" dirty="0">
                <a:solidFill>
                  <a:schemeClr val="tx1"/>
                </a:solidFill>
                <a:latin typeface="Palatino Linotype" pitchFamily="18" charset="0"/>
              </a:rPr>
              <a:t>	3. R. </a:t>
            </a:r>
            <a:r>
              <a:rPr lang="en-US" sz="2000" b="1" dirty="0" err="1">
                <a:solidFill>
                  <a:schemeClr val="tx1"/>
                </a:solidFill>
                <a:latin typeface="Palatino Linotype" pitchFamily="18" charset="0"/>
              </a:rPr>
              <a:t>Gowshika</a:t>
            </a:r>
            <a:r>
              <a:rPr lang="en-US" sz="2000" b="1" dirty="0">
                <a:solidFill>
                  <a:schemeClr val="tx1"/>
                </a:solidFill>
                <a:latin typeface="Palatino Linotype" pitchFamily="18" charset="0"/>
              </a:rPr>
              <a:t>                                        210618104015</a:t>
            </a:r>
          </a:p>
          <a:p>
            <a:pPr algn="l"/>
            <a:r>
              <a:rPr lang="en-US" sz="2000" b="1" dirty="0">
                <a:solidFill>
                  <a:schemeClr val="tx1"/>
                </a:solidFill>
                <a:latin typeface="Palatino Linotype" pitchFamily="18" charset="0"/>
              </a:rPr>
              <a:t>	4. D. Teena                                                210618104054</a:t>
            </a:r>
          </a:p>
          <a:p>
            <a:pPr algn="l"/>
            <a:r>
              <a:rPr lang="en-US" sz="2000" b="1" dirty="0">
                <a:solidFill>
                  <a:schemeClr val="tx1"/>
                </a:solidFill>
                <a:latin typeface="Palatino Linotype" pitchFamily="18" charset="0"/>
              </a:rPr>
              <a:t>              5. Sharmila </a:t>
            </a:r>
            <a:r>
              <a:rPr lang="en-US" sz="2000" b="1" dirty="0" err="1">
                <a:solidFill>
                  <a:schemeClr val="tx1"/>
                </a:solidFill>
                <a:latin typeface="Palatino Linotype" pitchFamily="18" charset="0"/>
              </a:rPr>
              <a:t>Roselin</a:t>
            </a:r>
            <a:r>
              <a:rPr lang="en-US" sz="2000" b="1" dirty="0">
                <a:solidFill>
                  <a:schemeClr val="tx1"/>
                </a:solidFill>
                <a:latin typeface="Palatino Linotype" pitchFamily="18" charset="0"/>
              </a:rPr>
              <a:t> P.B                           210618104046</a:t>
            </a:r>
          </a:p>
          <a:p>
            <a:pPr algn="l"/>
            <a:r>
              <a:rPr lang="en-US" sz="2000" b="1" dirty="0">
                <a:solidFill>
                  <a:schemeClr val="tx1"/>
                </a:solidFill>
                <a:latin typeface="Palatino Linotype" pitchFamily="18" charset="0"/>
              </a:rPr>
              <a:t>              6. A. </a:t>
            </a:r>
            <a:r>
              <a:rPr lang="en-US" sz="2000" b="1" dirty="0" err="1">
                <a:solidFill>
                  <a:schemeClr val="tx1"/>
                </a:solidFill>
                <a:latin typeface="Palatino Linotype" pitchFamily="18" charset="0"/>
              </a:rPr>
              <a:t>Vijitta</a:t>
            </a:r>
            <a:r>
              <a:rPr lang="en-US" sz="2000" b="1" dirty="0">
                <a:solidFill>
                  <a:schemeClr val="tx1"/>
                </a:solidFill>
                <a:latin typeface="Palatino Linotype" pitchFamily="18" charset="0"/>
              </a:rPr>
              <a:t>                                                210618104055</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r>
              <a:rPr lang="en-US" sz="2000" dirty="0">
                <a:latin typeface="Palatino Linotype" pitchFamily="18" charset="0"/>
              </a:rPr>
              <a:t>After knowing all this </a:t>
            </a:r>
            <a:r>
              <a:rPr lang="en-US" sz="2000" dirty="0" err="1">
                <a:latin typeface="Palatino Linotype" pitchFamily="18" charset="0"/>
              </a:rPr>
              <a:t>informations</a:t>
            </a:r>
            <a:r>
              <a:rPr lang="en-US" sz="2000" dirty="0">
                <a:latin typeface="Palatino Linotype" pitchFamily="18" charset="0"/>
              </a:rPr>
              <a:t> and types of ER Diagram.</a:t>
            </a:r>
          </a:p>
          <a:p>
            <a:pPr marL="0" indent="0">
              <a:buNone/>
            </a:pPr>
            <a:r>
              <a:rPr lang="en-US" sz="2000" dirty="0">
                <a:latin typeface="Palatino Linotype" pitchFamily="18" charset="0"/>
              </a:rPr>
              <a:t> </a:t>
            </a:r>
          </a:p>
          <a:p>
            <a:r>
              <a:rPr lang="en-US" sz="2000" dirty="0">
                <a:latin typeface="Palatino Linotype" pitchFamily="18" charset="0"/>
              </a:rPr>
              <a:t>We can relate ER Diagram to relate real world objects.</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Rectangle 8">
            <a:extLst>
              <a:ext uri="{FF2B5EF4-FFF2-40B4-BE49-F238E27FC236}">
                <a16:creationId xmlns:a16="http://schemas.microsoft.com/office/drawing/2014/main" id="{6D96F055-91C0-4ED2-8723-5E21DC6685A0}"/>
              </a:ext>
            </a:extLst>
          </p:cNvPr>
          <p:cNvSpPr/>
          <p:nvPr/>
        </p:nvSpPr>
        <p:spPr>
          <a:xfrm>
            <a:off x="914400" y="1720840"/>
            <a:ext cx="5943600" cy="2862322"/>
          </a:xfrm>
          <a:prstGeom prst="rect">
            <a:avLst/>
          </a:prstGeom>
        </p:spPr>
        <p:txBody>
          <a:bodyPr wrap="square">
            <a:spAutoFit/>
          </a:bodyPr>
          <a:lstStyle/>
          <a:p>
            <a:pPr fontAlgn="base">
              <a:buFont typeface="Arial" panose="020B0604020202020204" pitchFamily="34" charset="0"/>
              <a:buChar char="•"/>
            </a:pPr>
            <a:r>
              <a:rPr lang="en-US" b="1" dirty="0">
                <a:solidFill>
                  <a:srgbClr val="3A414A"/>
                </a:solidFill>
                <a:latin typeface="inherit"/>
              </a:rPr>
              <a:t>Business information systems: </a:t>
            </a:r>
            <a:r>
              <a:rPr lang="en-US" dirty="0">
                <a:solidFill>
                  <a:srgbClr val="3A414A"/>
                </a:solidFill>
                <a:latin typeface="inherit"/>
              </a:rPr>
              <a:t>The diagrams are used to design or analyze relational databases used in business processes. Any business process that uses fielded data involving entities, actions and interplay can potentially benefit from a relational database. It can streamline processes, uncover information more easily and improve results.</a:t>
            </a:r>
          </a:p>
          <a:p>
            <a:pPr fontAlgn="base">
              <a:buFont typeface="Arial" panose="020B0604020202020204" pitchFamily="34" charset="0"/>
              <a:buChar char="•"/>
            </a:pPr>
            <a:r>
              <a:rPr lang="en-US" b="1" dirty="0">
                <a:solidFill>
                  <a:srgbClr val="3A414A"/>
                </a:solidFill>
                <a:latin typeface="inherit"/>
              </a:rPr>
              <a:t>Business process re-engineering (BPR): </a:t>
            </a:r>
            <a:r>
              <a:rPr lang="en-US" dirty="0">
                <a:solidFill>
                  <a:srgbClr val="3A414A"/>
                </a:solidFill>
                <a:latin typeface="inherit"/>
              </a:rPr>
              <a:t>ER diagrams help in analyzing databases used in business process re-engineering and in modeling a new database setup</a:t>
            </a:r>
            <a:endParaRPr lang="en-US" b="0" i="0" dirty="0">
              <a:solidFill>
                <a:srgbClr val="3A414A"/>
              </a:solidFill>
              <a:effectLst/>
              <a:latin typeface="inherit"/>
            </a:endParaRPr>
          </a:p>
        </p:txBody>
      </p:sp>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7">
            <a:extLst>
              <a:ext uri="{FF2B5EF4-FFF2-40B4-BE49-F238E27FC236}">
                <a16:creationId xmlns:a16="http://schemas.microsoft.com/office/drawing/2014/main" id="{FEF93688-CBED-42F5-8845-924C3E816B48}"/>
              </a:ext>
            </a:extLst>
          </p:cNvPr>
          <p:cNvSpPr/>
          <p:nvPr/>
        </p:nvSpPr>
        <p:spPr>
          <a:xfrm>
            <a:off x="914400" y="1628607"/>
            <a:ext cx="7467600" cy="3416320"/>
          </a:xfrm>
          <a:prstGeom prst="rect">
            <a:avLst/>
          </a:prstGeom>
        </p:spPr>
        <p:txBody>
          <a:bodyPr wrap="square">
            <a:spAutoFit/>
          </a:bodyPr>
          <a:lstStyle/>
          <a:p>
            <a:r>
              <a:rPr lang="en-US" b="1" dirty="0">
                <a:solidFill>
                  <a:srgbClr val="333333"/>
                </a:solidFill>
                <a:latin typeface="Arial" panose="020B0604020202020204" pitchFamily="34" charset="0"/>
              </a:rPr>
              <a:t>1.</a:t>
            </a:r>
            <a:r>
              <a:rPr lang="en-US" dirty="0">
                <a:solidFill>
                  <a:srgbClr val="333333"/>
                </a:solidFill>
                <a:latin typeface="Arial" panose="020B0604020202020204" pitchFamily="34" charset="0"/>
              </a:rPr>
              <a:t> A. Arora, M. Sinha, "Web Application Testing: A Review on Tools Techniques and State of Art", </a:t>
            </a:r>
            <a:r>
              <a:rPr lang="en-US" i="1" dirty="0">
                <a:solidFill>
                  <a:srgbClr val="333333"/>
                </a:solidFill>
                <a:latin typeface="Arial" panose="020B0604020202020204" pitchFamily="34" charset="0"/>
              </a:rPr>
              <a:t>In International Journal of Scientific and Engineering Research</a:t>
            </a:r>
            <a:r>
              <a:rPr lang="en-US" dirty="0">
                <a:solidFill>
                  <a:srgbClr val="333333"/>
                </a:solidFill>
                <a:latin typeface="Arial" panose="020B0604020202020204" pitchFamily="34" charset="0"/>
              </a:rPr>
              <a:t>, vol. 3, no. 2, February 2012, ISSN 2229-5518.</a:t>
            </a:r>
            <a:r>
              <a:rPr lang="en-US" dirty="0">
                <a:solidFill>
                  <a:srgbClr val="006699"/>
                </a:solidFill>
                <a:latin typeface="Arial" panose="020B0604020202020204" pitchFamily="34" charset="0"/>
              </a:rPr>
              <a:t> </a:t>
            </a:r>
          </a:p>
          <a:p>
            <a:r>
              <a:rPr lang="en-US" dirty="0">
                <a:solidFill>
                  <a:srgbClr val="006699"/>
                </a:solidFill>
                <a:latin typeface="Arial" panose="020B0604020202020204" pitchFamily="34" charset="0"/>
                <a:hlinkClick r:id="rId2"/>
              </a:rPr>
              <a:t> </a:t>
            </a:r>
            <a:endParaRPr lang="en-US" dirty="0">
              <a:solidFill>
                <a:srgbClr val="333333"/>
              </a:solidFill>
              <a:latin typeface="Arial" panose="020B0604020202020204" pitchFamily="34" charset="0"/>
            </a:endParaRPr>
          </a:p>
          <a:p>
            <a:r>
              <a:rPr lang="en-US" b="1" dirty="0">
                <a:solidFill>
                  <a:srgbClr val="333333"/>
                </a:solidFill>
                <a:latin typeface="Arial" panose="020B0604020202020204" pitchFamily="34" charset="0"/>
              </a:rPr>
              <a:t>2.</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Linhua</a:t>
            </a:r>
            <a:r>
              <a:rPr lang="en-US" dirty="0">
                <a:solidFill>
                  <a:srgbClr val="333333"/>
                </a:solidFill>
                <a:latin typeface="Arial" panose="020B0604020202020204" pitchFamily="34" charset="0"/>
              </a:rPr>
              <a:t> Ran et al., "Building Test Cases and Oracles to Automate Web Database Application Testing", </a:t>
            </a:r>
            <a:r>
              <a:rPr lang="en-US" i="1" dirty="0">
                <a:solidFill>
                  <a:srgbClr val="333333"/>
                </a:solidFill>
                <a:latin typeface="Arial" panose="020B0604020202020204" pitchFamily="34" charset="0"/>
              </a:rPr>
              <a:t>Elsevier Information and Software Technology</a:t>
            </a:r>
            <a:r>
              <a:rPr lang="en-US" dirty="0">
                <a:solidFill>
                  <a:srgbClr val="333333"/>
                </a:solidFill>
                <a:latin typeface="Arial" panose="020B0604020202020204" pitchFamily="34" charset="0"/>
              </a:rPr>
              <a:t>, vol. 51, no. 2, pp. 460-477, February 2009.</a:t>
            </a:r>
            <a:r>
              <a:rPr lang="en-US" dirty="0">
                <a:solidFill>
                  <a:srgbClr val="006699"/>
                </a:solidFill>
                <a:latin typeface="Arial" panose="020B0604020202020204" pitchFamily="34" charset="0"/>
              </a:rPr>
              <a:t> </a:t>
            </a:r>
          </a:p>
          <a:p>
            <a:endParaRPr lang="en-US" dirty="0">
              <a:solidFill>
                <a:srgbClr val="333333"/>
              </a:solidFill>
              <a:latin typeface="Arial" panose="020B0604020202020204" pitchFamily="34" charset="0"/>
            </a:endParaRPr>
          </a:p>
          <a:p>
            <a:r>
              <a:rPr lang="en-US" b="1" dirty="0">
                <a:solidFill>
                  <a:srgbClr val="333333"/>
                </a:solidFill>
                <a:latin typeface="Arial" panose="020B0604020202020204" pitchFamily="34" charset="0"/>
              </a:rPr>
              <a:t>3.</a:t>
            </a:r>
            <a:r>
              <a:rPr lang="en-US" dirty="0">
                <a:solidFill>
                  <a:srgbClr val="333333"/>
                </a:solidFill>
                <a:latin typeface="Arial" panose="020B0604020202020204" pitchFamily="34" charset="0"/>
              </a:rPr>
              <a:t> Blanco, R.V. </a:t>
            </a:r>
            <a:r>
              <a:rPr lang="en-US" dirty="0" err="1">
                <a:solidFill>
                  <a:srgbClr val="333333"/>
                </a:solidFill>
                <a:latin typeface="Arial" panose="020B0604020202020204" pitchFamily="34" charset="0"/>
              </a:rPr>
              <a:t>Tuja</a:t>
            </a:r>
            <a:r>
              <a:rPr lang="en-US" dirty="0">
                <a:solidFill>
                  <a:srgbClr val="333333"/>
                </a:solidFill>
                <a:latin typeface="Arial" panose="020B0604020202020204" pitchFamily="34" charset="0"/>
              </a:rPr>
              <a:t> J </a:t>
            </a:r>
            <a:r>
              <a:rPr lang="en-US" dirty="0" err="1">
                <a:solidFill>
                  <a:srgbClr val="333333"/>
                </a:solidFill>
                <a:latin typeface="Arial" panose="020B0604020202020204" pitchFamily="34" charset="0"/>
              </a:rPr>
              <a:t>Seco</a:t>
            </a:r>
            <a:r>
              <a:rPr lang="en-US" dirty="0">
                <a:solidFill>
                  <a:srgbClr val="333333"/>
                </a:solidFill>
                <a:latin typeface="Arial" panose="020B0604020202020204" pitchFamily="34" charset="0"/>
              </a:rPr>
              <a:t>, "Test Adequacy Evaluation for the User Database Interaction: A Specification based-Approach", </a:t>
            </a:r>
            <a:r>
              <a:rPr lang="en-US" i="1" dirty="0">
                <a:solidFill>
                  <a:srgbClr val="333333"/>
                </a:solidFill>
                <a:latin typeface="Arial" panose="020B0604020202020204" pitchFamily="34" charset="0"/>
              </a:rPr>
              <a:t>In IEEE Sixth Conference on Software Testing Verification and Validation (ICST)</a:t>
            </a:r>
            <a:r>
              <a:rPr lang="en-US" dirty="0">
                <a:solidFill>
                  <a:srgbClr val="333333"/>
                </a:solidFill>
                <a:latin typeface="Arial" panose="020B0604020202020204" pitchFamily="34" charset="0"/>
              </a:rPr>
              <a:t>, 2013, ISBN 71-88.</a:t>
            </a:r>
            <a:r>
              <a:rPr lang="en-US" dirty="0">
                <a:solidFill>
                  <a:srgbClr val="006699"/>
                </a:solidFill>
                <a:latin typeface="Arial" panose="020B0604020202020204" pitchFamily="34" charset="0"/>
              </a:rPr>
              <a:t> </a:t>
            </a:r>
            <a:endParaRPr lang="en-US"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pic>
        <p:nvPicPr>
          <p:cNvPr id="9" name="Picture 8">
            <a:extLst>
              <a:ext uri="{FF2B5EF4-FFF2-40B4-BE49-F238E27FC236}">
                <a16:creationId xmlns:a16="http://schemas.microsoft.com/office/drawing/2014/main" id="{4F5B91B5-88DA-432B-A647-E5CB7CE4DB0E}"/>
              </a:ext>
            </a:extLst>
          </p:cNvPr>
          <p:cNvPicPr>
            <a:picLocks noChangeAspect="1"/>
          </p:cNvPicPr>
          <p:nvPr/>
        </p:nvPicPr>
        <p:blipFill>
          <a:blip r:embed="rId2"/>
          <a:stretch>
            <a:fillRect/>
          </a:stretch>
        </p:blipFill>
        <p:spPr>
          <a:xfrm>
            <a:off x="457200" y="1524000"/>
            <a:ext cx="6967537" cy="3733800"/>
          </a:xfrm>
          <a:prstGeom prst="rect">
            <a:avLst/>
          </a:prstGeom>
        </p:spPr>
      </p:pic>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a:extLst>
              <a:ext uri="{FF2B5EF4-FFF2-40B4-BE49-F238E27FC236}">
                <a16:creationId xmlns:a16="http://schemas.microsoft.com/office/drawing/2014/main" id="{43C02120-CD7F-4760-8AF1-02EB4A0C939C}"/>
              </a:ext>
            </a:extLst>
          </p:cNvPr>
          <p:cNvSpPr/>
          <p:nvPr/>
        </p:nvSpPr>
        <p:spPr>
          <a:xfrm>
            <a:off x="457200" y="1184842"/>
            <a:ext cx="6893618" cy="523220"/>
          </a:xfrm>
          <a:prstGeom prst="rect">
            <a:avLst/>
          </a:prstGeom>
        </p:spPr>
        <p:txBody>
          <a:bodyPr wrap="none">
            <a:spAutoFit/>
          </a:bodyPr>
          <a:lstStyle/>
          <a:p>
            <a:r>
              <a:rPr lang="en-US" altLang="en-US" sz="2800" u="sng" dirty="0"/>
              <a:t>What is an Entity Relationship Diagram (ERD)?</a:t>
            </a:r>
            <a:endParaRPr lang="en-US" sz="2800" u="sng" dirty="0"/>
          </a:p>
        </p:txBody>
      </p:sp>
      <p:sp>
        <p:nvSpPr>
          <p:cNvPr id="9" name="Rectangle 8">
            <a:extLst>
              <a:ext uri="{FF2B5EF4-FFF2-40B4-BE49-F238E27FC236}">
                <a16:creationId xmlns:a16="http://schemas.microsoft.com/office/drawing/2014/main" id="{F69F0EBA-7B61-4A50-B893-C57DB1B9F0C0}"/>
              </a:ext>
            </a:extLst>
          </p:cNvPr>
          <p:cNvSpPr/>
          <p:nvPr/>
        </p:nvSpPr>
        <p:spPr>
          <a:xfrm>
            <a:off x="457200" y="1843492"/>
            <a:ext cx="6248400" cy="3693319"/>
          </a:xfrm>
          <a:prstGeom prst="rect">
            <a:avLst/>
          </a:prstGeom>
        </p:spPr>
        <p:txBody>
          <a:bodyPr wrap="square">
            <a:spAutoFit/>
          </a:bodyPr>
          <a:lstStyle/>
          <a:p>
            <a:r>
              <a:rPr lang="en-US" altLang="en-US" sz="2800" dirty="0"/>
              <a:t>&gt;ERD is a data modeling technique used in software engineering to produce a conceptual data model of an information system. </a:t>
            </a:r>
          </a:p>
          <a:p>
            <a:r>
              <a:rPr lang="en-US" altLang="en-US" sz="2800" dirty="0"/>
              <a:t>&gt;So, ERDs illustrate the logical structure of databases.</a:t>
            </a:r>
          </a:p>
          <a:p>
            <a:r>
              <a:rPr lang="en-US" altLang="en-US" dirty="0">
                <a:solidFill>
                  <a:srgbClr val="0099FF"/>
                </a:solidFill>
                <a:hlinkClick r:id="rId2"/>
              </a:rPr>
              <a:t>&gt;ERD development using a CASE tool</a:t>
            </a:r>
            <a:r>
              <a:rPr lang="en-US" altLang="en-US" dirty="0">
                <a:solidFill>
                  <a:srgbClr val="0099FF"/>
                </a:solidFill>
              </a:rPr>
              <a:t> </a:t>
            </a:r>
          </a:p>
          <a:p>
            <a:pPr lvl="1"/>
            <a:r>
              <a:rPr lang="en-US" altLang="en-US" sz="2400" dirty="0">
                <a:hlinkClick r:id="rId3"/>
              </a:rPr>
              <a:t>&gt;</a:t>
            </a:r>
            <a:r>
              <a:rPr lang="en-US" altLang="en-US" sz="2400" dirty="0" err="1">
                <a:hlinkClick r:id="rId3"/>
              </a:rPr>
              <a:t>Powerdesigner</a:t>
            </a:r>
            <a:r>
              <a:rPr lang="en-US" altLang="en-US" sz="2400" dirty="0">
                <a:hlinkClick r:id="rId3"/>
              </a:rPr>
              <a:t> by SAP</a:t>
            </a:r>
            <a:endParaRPr lang="en-US" altLang="en-US" sz="2400" dirty="0"/>
          </a:p>
          <a:p>
            <a:pPr lvl="1"/>
            <a:r>
              <a:rPr lang="en-US" altLang="en-US" sz="2400" dirty="0">
                <a:hlinkClick r:id="rId4"/>
              </a:rPr>
              <a:t>&gt;Data Modeler by </a:t>
            </a:r>
            <a:r>
              <a:rPr lang="en-US" altLang="en-US" sz="2400" dirty="0" err="1">
                <a:hlinkClick r:id="rId4"/>
              </a:rPr>
              <a:t>Orcale</a:t>
            </a:r>
            <a:endParaRPr lang="en-US" altLang="en-US" sz="2400" dirty="0"/>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Picture 7">
            <a:extLst>
              <a:ext uri="{FF2B5EF4-FFF2-40B4-BE49-F238E27FC236}">
                <a16:creationId xmlns:a16="http://schemas.microsoft.com/office/drawing/2014/main" id="{044AE82E-4E2F-4B0E-BA6E-95429ABBE336}"/>
              </a:ext>
            </a:extLst>
          </p:cNvPr>
          <p:cNvPicPr>
            <a:picLocks noChangeAspect="1"/>
          </p:cNvPicPr>
          <p:nvPr/>
        </p:nvPicPr>
        <p:blipFill>
          <a:blip r:embed="rId2"/>
          <a:stretch>
            <a:fillRect/>
          </a:stretch>
        </p:blipFill>
        <p:spPr>
          <a:xfrm>
            <a:off x="1066800" y="1219200"/>
            <a:ext cx="6858000" cy="4495800"/>
          </a:xfrm>
          <a:prstGeom prst="rect">
            <a:avLst/>
          </a:prstGeom>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a:extLst>
              <a:ext uri="{FF2B5EF4-FFF2-40B4-BE49-F238E27FC236}">
                <a16:creationId xmlns:a16="http://schemas.microsoft.com/office/drawing/2014/main" id="{BEA844A6-265A-425B-AAFA-1BD865D7CFBA}"/>
              </a:ext>
            </a:extLst>
          </p:cNvPr>
          <p:cNvSpPr/>
          <p:nvPr/>
        </p:nvSpPr>
        <p:spPr>
          <a:xfrm>
            <a:off x="609600" y="2183424"/>
            <a:ext cx="7924800" cy="3102388"/>
          </a:xfrm>
          <a:prstGeom prst="rect">
            <a:avLst/>
          </a:prstGeom>
        </p:spPr>
        <p:txBody>
          <a:bodyPr wrap="square">
            <a:spAutoFit/>
          </a:bodyPr>
          <a:lstStyle/>
          <a:p>
            <a:pPr>
              <a:lnSpc>
                <a:spcPct val="90000"/>
              </a:lnSpc>
              <a:spcBef>
                <a:spcPts val="600"/>
              </a:spcBef>
              <a:spcAft>
                <a:spcPts val="600"/>
              </a:spcAft>
            </a:pPr>
            <a:r>
              <a:rPr lang="en-US" altLang="en-US" sz="2800" dirty="0"/>
              <a:t>&gt;The major activity of this phase is identifying </a:t>
            </a:r>
            <a:r>
              <a:rPr lang="en-US" altLang="en-US" sz="2800" dirty="0">
                <a:solidFill>
                  <a:srgbClr val="CC0000"/>
                </a:solidFill>
              </a:rPr>
              <a:t>entities</a:t>
            </a:r>
            <a:r>
              <a:rPr lang="en-US" altLang="en-US" sz="2800" dirty="0"/>
              <a:t>, </a:t>
            </a:r>
            <a:r>
              <a:rPr lang="en-US" altLang="en-US" sz="2800" dirty="0">
                <a:solidFill>
                  <a:srgbClr val="CC0000"/>
                </a:solidFill>
              </a:rPr>
              <a:t>attributes</a:t>
            </a:r>
            <a:r>
              <a:rPr lang="en-US" altLang="en-US" sz="2800" dirty="0"/>
              <a:t>, and </a:t>
            </a:r>
            <a:r>
              <a:rPr lang="en-US" altLang="en-US" sz="2800" dirty="0">
                <a:solidFill>
                  <a:srgbClr val="CC0000"/>
                </a:solidFill>
              </a:rPr>
              <a:t>their relationships</a:t>
            </a:r>
            <a:r>
              <a:rPr lang="en-US" altLang="en-US" sz="2800" dirty="0"/>
              <a:t> to construct model using the </a:t>
            </a:r>
            <a:r>
              <a:rPr lang="en-US" altLang="ko-KR" sz="2800" dirty="0">
                <a:solidFill>
                  <a:srgbClr val="FF0000"/>
                </a:solidFill>
                <a:ea typeface="Gulim" panose="020B0503020000020004" pitchFamily="34" charset="-127"/>
              </a:rPr>
              <a:t>Entity &gt;Relationship Diagram</a:t>
            </a:r>
            <a:r>
              <a:rPr lang="en-US" altLang="en-US" sz="2800" dirty="0"/>
              <a:t>. </a:t>
            </a:r>
          </a:p>
          <a:p>
            <a:pPr lvl="1">
              <a:lnSpc>
                <a:spcPct val="90000"/>
              </a:lnSpc>
              <a:spcBef>
                <a:spcPts val="600"/>
              </a:spcBef>
              <a:spcAft>
                <a:spcPts val="600"/>
              </a:spcAft>
            </a:pPr>
            <a:r>
              <a:rPr lang="en-US" altLang="en-US" sz="2400" dirty="0"/>
              <a:t>&gt;Entity </a:t>
            </a:r>
            <a:r>
              <a:rPr lang="en-US" altLang="en-US" sz="2400" dirty="0">
                <a:sym typeface="Wingdings" panose="05000000000000000000" pitchFamily="2" charset="2"/>
              </a:rPr>
              <a:t> table</a:t>
            </a:r>
          </a:p>
          <a:p>
            <a:pPr lvl="1">
              <a:lnSpc>
                <a:spcPct val="90000"/>
              </a:lnSpc>
              <a:spcBef>
                <a:spcPts val="600"/>
              </a:spcBef>
              <a:spcAft>
                <a:spcPts val="600"/>
              </a:spcAft>
            </a:pPr>
            <a:r>
              <a:rPr lang="en-US" altLang="en-US" sz="2400" dirty="0">
                <a:sym typeface="Wingdings" panose="05000000000000000000" pitchFamily="2" charset="2"/>
              </a:rPr>
              <a:t>&gt;Attribute  column</a:t>
            </a:r>
          </a:p>
          <a:p>
            <a:pPr lvl="1">
              <a:lnSpc>
                <a:spcPct val="90000"/>
              </a:lnSpc>
              <a:spcBef>
                <a:spcPts val="600"/>
              </a:spcBef>
              <a:spcAft>
                <a:spcPts val="600"/>
              </a:spcAft>
            </a:pPr>
            <a:r>
              <a:rPr lang="en-US" altLang="en-US" sz="2400" dirty="0">
                <a:sym typeface="Wingdings" panose="05000000000000000000" pitchFamily="2" charset="2"/>
              </a:rPr>
              <a:t>&gt;Relationship  line</a:t>
            </a:r>
          </a:p>
        </p:txBody>
      </p:sp>
      <p:sp>
        <p:nvSpPr>
          <p:cNvPr id="9" name="Rectangle 8">
            <a:extLst>
              <a:ext uri="{FF2B5EF4-FFF2-40B4-BE49-F238E27FC236}">
                <a16:creationId xmlns:a16="http://schemas.microsoft.com/office/drawing/2014/main" id="{65B08B6A-6D29-43CA-8CBE-38E59583B2FF}"/>
              </a:ext>
            </a:extLst>
          </p:cNvPr>
          <p:cNvSpPr/>
          <p:nvPr/>
        </p:nvSpPr>
        <p:spPr>
          <a:xfrm>
            <a:off x="762000" y="1452114"/>
            <a:ext cx="1114408" cy="769441"/>
          </a:xfrm>
          <a:prstGeom prst="rect">
            <a:avLst/>
          </a:prstGeom>
        </p:spPr>
        <p:txBody>
          <a:bodyPr wrap="none">
            <a:spAutoFit/>
          </a:bodyPr>
          <a:lstStyle/>
          <a:p>
            <a:r>
              <a:rPr lang="en-US" sz="4400" u="sng" dirty="0">
                <a:latin typeface="Bahnschrift SemiBold SemiConden" panose="020B0502040204020203" pitchFamily="34" charset="0"/>
              </a:rPr>
              <a:t>ERD</a:t>
            </a:r>
          </a:p>
        </p:txBody>
      </p:sp>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a:extLst>
              <a:ext uri="{FF2B5EF4-FFF2-40B4-BE49-F238E27FC236}">
                <a16:creationId xmlns:a16="http://schemas.microsoft.com/office/drawing/2014/main" id="{A8484924-48CA-40F3-AC40-59DD2C767481}"/>
              </a:ext>
            </a:extLst>
          </p:cNvPr>
          <p:cNvSpPr/>
          <p:nvPr/>
        </p:nvSpPr>
        <p:spPr>
          <a:xfrm>
            <a:off x="685800" y="1600200"/>
            <a:ext cx="7772400" cy="3970318"/>
          </a:xfrm>
          <a:prstGeom prst="rect">
            <a:avLst/>
          </a:prstGeom>
        </p:spPr>
        <p:txBody>
          <a:bodyPr wrap="square">
            <a:spAutoFit/>
          </a:bodyPr>
          <a:lstStyle/>
          <a:p>
            <a:pPr fontAlgn="base"/>
            <a:r>
              <a:rPr lang="en-US" sz="3200" b="1" u="sng" dirty="0">
                <a:solidFill>
                  <a:srgbClr val="3A414A"/>
                </a:solidFill>
                <a:latin typeface="BlinkMacSystemFont"/>
              </a:rPr>
              <a:t>Uses of entity relationship diagrams</a:t>
            </a:r>
          </a:p>
          <a:p>
            <a:pPr fontAlgn="base">
              <a:buFont typeface="Arial" panose="020B0604020202020204" pitchFamily="34" charset="0"/>
              <a:buChar char="•"/>
            </a:pPr>
            <a:r>
              <a:rPr lang="en-US" sz="2000" b="1" dirty="0">
                <a:solidFill>
                  <a:srgbClr val="3A414A"/>
                </a:solidFill>
                <a:latin typeface="inherit"/>
              </a:rPr>
              <a:t>Database design:</a:t>
            </a:r>
            <a:r>
              <a:rPr lang="en-US" sz="2000" dirty="0">
                <a:solidFill>
                  <a:srgbClr val="3A414A"/>
                </a:solidFill>
                <a:latin typeface="inherit"/>
              </a:rPr>
              <a:t> ER diagrams are used to model and design relational databases, in terms of logic and business rules (in a logical data model) and in terms of the specific technology to be implemented (in a physical data model.) In software engineering, an ER diagram is often an initial step in determining requirements for an information systems project. It’s also later used to model a particular database or databases. A relational database has an equivalent relational table and can potentially be expressed that way as needed.</a:t>
            </a:r>
          </a:p>
          <a:p>
            <a:pPr fontAlgn="base">
              <a:buFont typeface="Arial" panose="020B0604020202020204" pitchFamily="34" charset="0"/>
              <a:buChar char="•"/>
            </a:pPr>
            <a:r>
              <a:rPr lang="en-US" sz="2000" b="1" dirty="0">
                <a:solidFill>
                  <a:srgbClr val="3A414A"/>
                </a:solidFill>
                <a:latin typeface="inherit"/>
              </a:rPr>
              <a:t>Database troubleshooting: </a:t>
            </a:r>
            <a:r>
              <a:rPr lang="en-US" sz="2000" dirty="0">
                <a:solidFill>
                  <a:srgbClr val="3A414A"/>
                </a:solidFill>
                <a:latin typeface="inherit"/>
              </a:rPr>
              <a:t>ER diagrams are used to analyze existing databases to find and resolve problems in logic or deployment. Drawing the diagram should reveal where it’s going wrong.</a:t>
            </a:r>
            <a:endParaRPr lang="en-US" sz="2000" b="0" i="0" dirty="0">
              <a:solidFill>
                <a:srgbClr val="3A414A"/>
              </a:solidFill>
              <a:effectLst/>
              <a:latin typeface="inherit"/>
            </a:endParaRP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7">
            <a:extLst>
              <a:ext uri="{FF2B5EF4-FFF2-40B4-BE49-F238E27FC236}">
                <a16:creationId xmlns:a16="http://schemas.microsoft.com/office/drawing/2014/main" id="{18B5958B-CC7F-4D4D-BEAD-77EF9692CDB9}"/>
              </a:ext>
            </a:extLst>
          </p:cNvPr>
          <p:cNvPicPr>
            <a:picLocks noChangeAspect="1"/>
          </p:cNvPicPr>
          <p:nvPr/>
        </p:nvPicPr>
        <p:blipFill>
          <a:blip r:embed="rId2"/>
          <a:stretch>
            <a:fillRect/>
          </a:stretch>
        </p:blipFill>
        <p:spPr>
          <a:xfrm>
            <a:off x="1752600" y="1020763"/>
            <a:ext cx="5562600" cy="4694238"/>
          </a:xfrm>
          <a:prstGeom prst="rect">
            <a:avLst/>
          </a:prstGeom>
        </p:spPr>
      </p:pic>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a:extLst>
              <a:ext uri="{FF2B5EF4-FFF2-40B4-BE49-F238E27FC236}">
                <a16:creationId xmlns:a16="http://schemas.microsoft.com/office/drawing/2014/main" id="{989C02B4-7EB1-4A3E-A3BB-D310027E7ABD}"/>
              </a:ext>
            </a:extLst>
          </p:cNvPr>
          <p:cNvSpPr/>
          <p:nvPr/>
        </p:nvSpPr>
        <p:spPr>
          <a:xfrm>
            <a:off x="457200" y="1143000"/>
            <a:ext cx="4800600" cy="1446550"/>
          </a:xfrm>
          <a:prstGeom prst="rect">
            <a:avLst/>
          </a:prstGeom>
        </p:spPr>
        <p:txBody>
          <a:bodyPr wrap="square">
            <a:spAutoFit/>
          </a:bodyPr>
          <a:lstStyle/>
          <a:p>
            <a:pPr fontAlgn="base"/>
            <a:r>
              <a:rPr lang="en-US" sz="2400" b="1" u="sng" dirty="0">
                <a:solidFill>
                  <a:srgbClr val="3A414A"/>
                </a:solidFill>
                <a:latin typeface="BlinkMacSystemFont"/>
              </a:rPr>
              <a:t>ERD symbols and notations</a:t>
            </a:r>
          </a:p>
          <a:p>
            <a:pPr fontAlgn="base"/>
            <a:r>
              <a:rPr lang="en-US" dirty="0">
                <a:solidFill>
                  <a:srgbClr val="3A414A"/>
                </a:solidFill>
                <a:latin typeface="inherit"/>
              </a:rPr>
              <a:t>There are several notation systems, which are similar but vary in a few specifics.</a:t>
            </a:r>
          </a:p>
          <a:p>
            <a:pPr fontAlgn="base"/>
            <a:r>
              <a:rPr lang="en-US" sz="2800" b="1" u="sng" dirty="0">
                <a:solidFill>
                  <a:srgbClr val="3A414A"/>
                </a:solidFill>
                <a:latin typeface="inherit"/>
              </a:rPr>
              <a:t>Chen notation style</a:t>
            </a:r>
            <a:endParaRPr lang="en-US" sz="2800" b="1" i="0" u="sng" dirty="0">
              <a:solidFill>
                <a:srgbClr val="3A414A"/>
              </a:solidFill>
              <a:effectLst/>
              <a:latin typeface="inherit"/>
            </a:endParaRPr>
          </a:p>
        </p:txBody>
      </p:sp>
      <p:pic>
        <p:nvPicPr>
          <p:cNvPr id="9" name="Picture 8">
            <a:extLst>
              <a:ext uri="{FF2B5EF4-FFF2-40B4-BE49-F238E27FC236}">
                <a16:creationId xmlns:a16="http://schemas.microsoft.com/office/drawing/2014/main" id="{76B64ADA-824A-4EB1-ABA5-7FF16499B6F5}"/>
              </a:ext>
            </a:extLst>
          </p:cNvPr>
          <p:cNvPicPr>
            <a:picLocks noChangeAspect="1"/>
          </p:cNvPicPr>
          <p:nvPr/>
        </p:nvPicPr>
        <p:blipFill>
          <a:blip r:embed="rId2"/>
          <a:stretch>
            <a:fillRect/>
          </a:stretch>
        </p:blipFill>
        <p:spPr>
          <a:xfrm>
            <a:off x="606251" y="2603856"/>
            <a:ext cx="3508550" cy="3568344"/>
          </a:xfrm>
          <a:prstGeom prst="rect">
            <a:avLst/>
          </a:prstGeom>
        </p:spPr>
      </p:pic>
      <p:pic>
        <p:nvPicPr>
          <p:cNvPr id="10" name="Picture 9">
            <a:extLst>
              <a:ext uri="{FF2B5EF4-FFF2-40B4-BE49-F238E27FC236}">
                <a16:creationId xmlns:a16="http://schemas.microsoft.com/office/drawing/2014/main" id="{BA266493-23A0-4331-B25B-4AC506117920}"/>
              </a:ext>
            </a:extLst>
          </p:cNvPr>
          <p:cNvPicPr>
            <a:picLocks noChangeAspect="1"/>
          </p:cNvPicPr>
          <p:nvPr/>
        </p:nvPicPr>
        <p:blipFill>
          <a:blip r:embed="rId3"/>
          <a:stretch>
            <a:fillRect/>
          </a:stretch>
        </p:blipFill>
        <p:spPr>
          <a:xfrm>
            <a:off x="5029200" y="1017587"/>
            <a:ext cx="3897261" cy="5154613"/>
          </a:xfrm>
          <a:prstGeom prst="rect">
            <a:avLst/>
          </a:prstGeom>
        </p:spPr>
      </p:pic>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990600"/>
            <a:ext cx="9002661" cy="6248400"/>
          </a:xfrm>
        </p:spPr>
        <p:txBody>
          <a:bodyPr>
            <a:normAutofit/>
          </a:bodyPr>
          <a:lstStyle/>
          <a:p>
            <a:pPr fontAlgn="base"/>
            <a:r>
              <a:rPr lang="en-US" sz="2800" b="1" u="sng" dirty="0"/>
              <a:t>How to draw a basic ER diagram</a:t>
            </a:r>
          </a:p>
          <a:p>
            <a:pPr fontAlgn="base"/>
            <a:r>
              <a:rPr lang="en-US" sz="2000" b="1" dirty="0"/>
              <a:t>Purpose and scope: </a:t>
            </a:r>
            <a:r>
              <a:rPr lang="en-US" sz="2000" dirty="0"/>
              <a:t>Define the purpose and scope of what you’re analyzing or modeling.</a:t>
            </a:r>
          </a:p>
          <a:p>
            <a:pPr fontAlgn="base"/>
            <a:r>
              <a:rPr lang="en-US" sz="2000" b="1" dirty="0"/>
              <a:t>Entities:</a:t>
            </a:r>
            <a:r>
              <a:rPr lang="en-US" sz="2000" dirty="0"/>
              <a:t> Identify the entities that are involved. When you’re ready, start drawing them in rectangles (or your system’s choice of shape) and labeling them as nouns.</a:t>
            </a:r>
          </a:p>
          <a:p>
            <a:pPr fontAlgn="base"/>
            <a:r>
              <a:rPr lang="en-US" sz="2000" b="1" dirty="0"/>
              <a:t>Relationships:</a:t>
            </a:r>
            <a:r>
              <a:rPr lang="en-US" sz="2000" dirty="0"/>
              <a:t> Determine how the entities are all related. Draw lines between them to signify the relationships and label them. Some entities may not be related, and that’s fine. In different notation systems, the relationship could be labeled in a diamond, another rectangle or directly on top of the connecting line.</a:t>
            </a:r>
          </a:p>
          <a:p>
            <a:pPr fontAlgn="base"/>
            <a:r>
              <a:rPr lang="en-US" sz="2000" b="1" dirty="0"/>
              <a:t>Attributes:</a:t>
            </a:r>
            <a:r>
              <a:rPr lang="en-US" sz="2000" dirty="0"/>
              <a:t> Layer in more detail by adding key attributes of entities. Attributes are often shown as ovals. </a:t>
            </a:r>
          </a:p>
          <a:p>
            <a:pPr fontAlgn="base"/>
            <a:r>
              <a:rPr lang="en-US" sz="2000" b="1" dirty="0"/>
              <a:t>Cardinality:</a:t>
            </a:r>
            <a:r>
              <a:rPr lang="en-US" sz="2000" dirty="0"/>
              <a:t> Show whether the relationship is 1-1, 1-many or many-to-many.</a:t>
            </a: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1612</TotalTime>
  <Words>291</Words>
  <Application>Microsoft Office PowerPoint</Application>
  <PresentationFormat>On-screen Show (4:3)</PresentationFormat>
  <Paragraphs>158</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Bahnschrift SemiBold SemiConden</vt:lpstr>
      <vt:lpstr>BlinkMacSystemFont</vt:lpstr>
      <vt:lpstr>Calibri</vt:lpstr>
      <vt:lpstr>inherit</vt:lpstr>
      <vt:lpstr>Palatino Linotype</vt:lpstr>
      <vt:lpstr>Times New Roman</vt:lpstr>
      <vt:lpstr>Office Theme</vt:lpstr>
      <vt:lpstr>  Subject Name :Data Base Management System  Presentation  Title: Entity Relarionship  Diagram  </vt:lpstr>
      <vt:lpstr>Objective</vt:lpstr>
      <vt:lpstr>Technical Details</vt:lpstr>
      <vt:lpstr>Block Diagram/ Work Flow/  Flow Chart </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Adhwaitha Jasmith</cp:lastModifiedBy>
  <cp:revision>112</cp:revision>
  <dcterms:created xsi:type="dcterms:W3CDTF">2015-04-07T04:42:07Z</dcterms:created>
  <dcterms:modified xsi:type="dcterms:W3CDTF">2020-01-09T15:58:20Z</dcterms:modified>
</cp:coreProperties>
</file>